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55" r:id="rId2"/>
    <p:sldId id="640" r:id="rId3"/>
    <p:sldId id="641" r:id="rId4"/>
    <p:sldId id="642" r:id="rId5"/>
    <p:sldId id="643" r:id="rId6"/>
    <p:sldId id="644" r:id="rId7"/>
    <p:sldId id="645" r:id="rId8"/>
    <p:sldId id="646" r:id="rId9"/>
    <p:sldId id="647" r:id="rId10"/>
    <p:sldId id="648" r:id="rId11"/>
    <p:sldId id="649" r:id="rId12"/>
    <p:sldId id="650" r:id="rId13"/>
    <p:sldId id="602" r:id="rId14"/>
    <p:sldId id="555" r:id="rId15"/>
    <p:sldId id="556" r:id="rId16"/>
    <p:sldId id="557" r:id="rId17"/>
    <p:sldId id="611" r:id="rId18"/>
    <p:sldId id="560" r:id="rId19"/>
    <p:sldId id="559" r:id="rId20"/>
    <p:sldId id="568" r:id="rId21"/>
    <p:sldId id="612" r:id="rId22"/>
    <p:sldId id="627" r:id="rId23"/>
    <p:sldId id="564" r:id="rId24"/>
    <p:sldId id="566" r:id="rId25"/>
    <p:sldId id="613" r:id="rId26"/>
    <p:sldId id="619" r:id="rId27"/>
    <p:sldId id="614" r:id="rId28"/>
    <p:sldId id="583" r:id="rId29"/>
    <p:sldId id="571" r:id="rId30"/>
    <p:sldId id="620" r:id="rId31"/>
    <p:sldId id="621" r:id="rId32"/>
    <p:sldId id="616" r:id="rId33"/>
    <p:sldId id="617" r:id="rId34"/>
    <p:sldId id="623" r:id="rId35"/>
    <p:sldId id="624" r:id="rId36"/>
    <p:sldId id="625" r:id="rId37"/>
    <p:sldId id="610" r:id="rId38"/>
    <p:sldId id="591" r:id="rId39"/>
    <p:sldId id="607" r:id="rId40"/>
    <p:sldId id="608" r:id="rId41"/>
    <p:sldId id="609" r:id="rId42"/>
    <p:sldId id="593" r:id="rId43"/>
    <p:sldId id="606" r:id="rId44"/>
    <p:sldId id="569" r:id="rId45"/>
    <p:sldId id="651" r:id="rId46"/>
    <p:sldId id="622" r:id="rId47"/>
    <p:sldId id="636" r:id="rId48"/>
    <p:sldId id="637" r:id="rId49"/>
    <p:sldId id="63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B050"/>
    <a:srgbClr val="C00000"/>
    <a:srgbClr val="BB05AE"/>
    <a:srgbClr val="F808E7"/>
    <a:srgbClr val="FFFFFF"/>
    <a:srgbClr val="ABDB77"/>
    <a:srgbClr val="000000"/>
    <a:srgbClr val="C4E59F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4F05-4BD1-4B3B-ACCA-EDFC2A78F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3CF920-28A1-01F3-CF43-64F84BCF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565886-4048-9F1B-6A37-33D852BD6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5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313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C058EA7B-37EA-4343-BAA1-222C6AE3037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B8CF41E-CD4C-42AF-8875-B473CE725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4D46C-11A6-6CC5-867F-E8A2082668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blue, fabric&#10;&#10;Description automatically generated">
            <a:extLst>
              <a:ext uri="{FF2B5EF4-FFF2-40B4-BE49-F238E27FC236}">
                <a16:creationId xmlns:a16="http://schemas.microsoft.com/office/drawing/2014/main" id="{AFB4CCE6-20EA-7CA9-581E-8B1160A29C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72"/>
            <a:ext cx="12192000" cy="5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ru-RU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Оптимізація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B606-9AB0-D2AC-BE50-D9FF02F7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Модель комп’ютерного виконання</a:t>
            </a:r>
            <a:br>
              <a:rPr lang="uk-UA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87277-D245-525B-E9AB-8600CD06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15185"/>
            <a:ext cx="8595360" cy="890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Кожна стрілка вказує на операцію, на яку потрібно затратити час, тому це не робиться миттєво</a:t>
            </a:r>
          </a:p>
          <a:p>
            <a:pPr lvl="1"/>
            <a:endParaRPr lang="en-US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2C54B-2401-031F-3577-9055F04A0A08}"/>
              </a:ext>
            </a:extLst>
          </p:cNvPr>
          <p:cNvSpPr txBox="1"/>
          <p:nvPr/>
        </p:nvSpPr>
        <p:spPr>
          <a:xfrm>
            <a:off x="1124951" y="2364201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E74D2-020A-8E9F-FF83-C1E670F82414}"/>
              </a:ext>
            </a:extLst>
          </p:cNvPr>
          <p:cNvSpPr txBox="1"/>
          <p:nvPr/>
        </p:nvSpPr>
        <p:spPr>
          <a:xfrm>
            <a:off x="1124951" y="2671978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55C35-1419-4426-0038-6E09E9875DBC}"/>
              </a:ext>
            </a:extLst>
          </p:cNvPr>
          <p:cNvSpPr txBox="1"/>
          <p:nvPr/>
        </p:nvSpPr>
        <p:spPr>
          <a:xfrm>
            <a:off x="1124951" y="2979755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864C8-5C3C-203D-6D99-98F18BE37AC3}"/>
              </a:ext>
            </a:extLst>
          </p:cNvPr>
          <p:cNvSpPr txBox="1"/>
          <p:nvPr/>
        </p:nvSpPr>
        <p:spPr>
          <a:xfrm>
            <a:off x="1124951" y="3268600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0622B-368B-D47C-5814-86E22E436AED}"/>
              </a:ext>
            </a:extLst>
          </p:cNvPr>
          <p:cNvSpPr txBox="1"/>
          <p:nvPr/>
        </p:nvSpPr>
        <p:spPr>
          <a:xfrm>
            <a:off x="1124950" y="3557445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3E3BA-933B-6410-DE20-EC887F49DFB0}"/>
              </a:ext>
            </a:extLst>
          </p:cNvPr>
          <p:cNvSpPr txBox="1"/>
          <p:nvPr/>
        </p:nvSpPr>
        <p:spPr>
          <a:xfrm>
            <a:off x="1124949" y="3865222"/>
            <a:ext cx="129339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FBFDE-43BB-59D8-FA6E-69A95ABE2C01}"/>
              </a:ext>
            </a:extLst>
          </p:cNvPr>
          <p:cNvSpPr txBox="1"/>
          <p:nvPr/>
        </p:nvSpPr>
        <p:spPr>
          <a:xfrm>
            <a:off x="348915" y="3237823"/>
            <a:ext cx="451184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A272F5-0F64-199B-EA62-E1BA71E1DE68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800099" y="3422489"/>
            <a:ext cx="324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E29297-AFE7-3952-F752-821EDAA45A4B}"/>
              </a:ext>
            </a:extLst>
          </p:cNvPr>
          <p:cNvSpPr txBox="1"/>
          <p:nvPr/>
        </p:nvSpPr>
        <p:spPr>
          <a:xfrm>
            <a:off x="2743197" y="2662693"/>
            <a:ext cx="1162234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Отримання інструкцій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Instruction Fetcher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8876D2-BB95-FEA3-5B28-73A23FC6F9C0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2418346" y="3201302"/>
            <a:ext cx="324851" cy="221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D729541-947D-782A-66E8-453ECD58B57E}"/>
              </a:ext>
            </a:extLst>
          </p:cNvPr>
          <p:cNvSpPr txBox="1"/>
          <p:nvPr/>
        </p:nvSpPr>
        <p:spPr>
          <a:xfrm>
            <a:off x="4164929" y="2664775"/>
            <a:ext cx="1293395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Дешифратор Інструкцій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Instruction Decoder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397EEA-EFB2-8F0A-133A-243C7C1A60CC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3905431" y="3201302"/>
            <a:ext cx="259498" cy="2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D17082-11C2-3BB7-9C73-F15DFCE51F07}"/>
              </a:ext>
            </a:extLst>
          </p:cNvPr>
          <p:cNvSpPr txBox="1"/>
          <p:nvPr/>
        </p:nvSpPr>
        <p:spPr>
          <a:xfrm>
            <a:off x="4496795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RAX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C9729-3EF9-3E8F-7C6C-554FA669F210}"/>
              </a:ext>
            </a:extLst>
          </p:cNvPr>
          <p:cNvSpPr txBox="1"/>
          <p:nvPr/>
        </p:nvSpPr>
        <p:spPr>
          <a:xfrm>
            <a:off x="5083340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RBX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182593-7178-8C9F-79FE-AF40EA2B6FCD}"/>
              </a:ext>
            </a:extLst>
          </p:cNvPr>
          <p:cNvSpPr txBox="1"/>
          <p:nvPr/>
        </p:nvSpPr>
        <p:spPr>
          <a:xfrm>
            <a:off x="5669885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RCX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ABC0D6-1F7A-2B6A-AC23-D5C3A33ECA84}"/>
              </a:ext>
            </a:extLst>
          </p:cNvPr>
          <p:cNvSpPr txBox="1"/>
          <p:nvPr/>
        </p:nvSpPr>
        <p:spPr>
          <a:xfrm>
            <a:off x="6256430" y="4927495"/>
            <a:ext cx="58654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5E1DC7-96B2-540F-122C-DCFCCAF99852}"/>
              </a:ext>
            </a:extLst>
          </p:cNvPr>
          <p:cNvSpPr txBox="1"/>
          <p:nvPr/>
        </p:nvSpPr>
        <p:spPr>
          <a:xfrm>
            <a:off x="7871008" y="1977277"/>
            <a:ext cx="724398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АЛП</a:t>
            </a:r>
            <a:r>
              <a:rPr lang="en-US" dirty="0">
                <a:latin typeface="YouTube Sans"/>
              </a:rPr>
              <a:t>/ALU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2799B5-A441-4A0B-39C2-113B15C2A132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V="1">
            <a:off x="5669888" y="3749196"/>
            <a:ext cx="682192" cy="85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D292B8BA-1E79-A4BA-0FF7-EC852A9E437D}"/>
              </a:ext>
            </a:extLst>
          </p:cNvPr>
          <p:cNvSpPr/>
          <p:nvPr/>
        </p:nvSpPr>
        <p:spPr>
          <a:xfrm rot="16200000">
            <a:off x="5528516" y="3569939"/>
            <a:ext cx="282742" cy="234618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537A06-ED5D-6F04-6E87-45CE1EE38389}"/>
              </a:ext>
            </a:extLst>
          </p:cNvPr>
          <p:cNvCxnSpPr>
            <a:cxnSpLocks/>
            <a:stCxn id="39" idx="3"/>
            <a:endCxn id="30" idx="1"/>
          </p:cNvCxnSpPr>
          <p:nvPr/>
        </p:nvCxnSpPr>
        <p:spPr>
          <a:xfrm flipV="1">
            <a:off x="6998778" y="2300443"/>
            <a:ext cx="872230" cy="910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3F76D1-4211-D51E-CFE0-38A502E2BA3E}"/>
              </a:ext>
            </a:extLst>
          </p:cNvPr>
          <p:cNvSpPr txBox="1"/>
          <p:nvPr/>
        </p:nvSpPr>
        <p:spPr>
          <a:xfrm>
            <a:off x="9819117" y="1737668"/>
            <a:ext cx="1702359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Писання Память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Memory Writer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EAEDAF-D3CF-78F6-A997-A5672F830570}"/>
              </a:ext>
            </a:extLst>
          </p:cNvPr>
          <p:cNvSpPr txBox="1"/>
          <p:nvPr/>
        </p:nvSpPr>
        <p:spPr>
          <a:xfrm>
            <a:off x="9819117" y="2795088"/>
            <a:ext cx="1322897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Реєстратор</a:t>
            </a:r>
            <a:r>
              <a:rPr lang="en-US" sz="1600" dirty="0">
                <a:latin typeface="YouTube Sans"/>
              </a:rPr>
              <a:t>/Register Writer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FED495-AF1E-2043-794B-88C893317EEE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8595406" y="2030056"/>
            <a:ext cx="1223711" cy="2703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A18BE7-4B4D-E31E-EFEF-2454437E3577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8595406" y="2300443"/>
            <a:ext cx="1223711" cy="910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E9DCD8D-2654-2177-9264-81B5475BE653}"/>
              </a:ext>
            </a:extLst>
          </p:cNvPr>
          <p:cNvSpPr txBox="1"/>
          <p:nvPr/>
        </p:nvSpPr>
        <p:spPr>
          <a:xfrm>
            <a:off x="800099" y="4884401"/>
            <a:ext cx="2526633" cy="80021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</a:endParaRPr>
          </a:p>
          <a:p>
            <a:pPr algn="ctr"/>
            <a:r>
              <a:rPr lang="uk-UA" dirty="0">
                <a:latin typeface="Consolas" panose="020B0609020204030204" pitchFamily="49" charset="0"/>
              </a:rPr>
              <a:t>Пам</a:t>
            </a:r>
            <a:r>
              <a:rPr lang="en-US" dirty="0">
                <a:latin typeface="Consolas" panose="020B0609020204030204" pitchFamily="49" charset="0"/>
              </a:rPr>
              <a:t>’</a:t>
            </a:r>
            <a:r>
              <a:rPr lang="uk-UA" dirty="0">
                <a:latin typeface="Consolas" panose="020B0609020204030204" pitchFamily="49" charset="0"/>
              </a:rPr>
              <a:t>ять</a:t>
            </a:r>
            <a:r>
              <a:rPr lang="en-US" dirty="0">
                <a:latin typeface="Consolas" panose="020B0609020204030204" pitchFamily="49" charset="0"/>
              </a:rPr>
              <a:t>/Memory</a:t>
            </a:r>
          </a:p>
          <a:p>
            <a:pPr algn="ctr"/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4E722E-981F-8D13-225E-7444B359BD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1521476" y="2030056"/>
            <a:ext cx="317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2282C89-D449-81F1-A520-7A2453043E51}"/>
              </a:ext>
            </a:extLst>
          </p:cNvPr>
          <p:cNvCxnSpPr>
            <a:cxnSpLocks/>
          </p:cNvCxnSpPr>
          <p:nvPr/>
        </p:nvCxnSpPr>
        <p:spPr>
          <a:xfrm>
            <a:off x="11839077" y="2030056"/>
            <a:ext cx="0" cy="2854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334EE2C-1A24-4746-5874-CB1895D39B7D}"/>
              </a:ext>
            </a:extLst>
          </p:cNvPr>
          <p:cNvCxnSpPr>
            <a:cxnSpLocks/>
          </p:cNvCxnSpPr>
          <p:nvPr/>
        </p:nvCxnSpPr>
        <p:spPr>
          <a:xfrm flipH="1" flipV="1">
            <a:off x="3326732" y="5394611"/>
            <a:ext cx="6492385" cy="306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D576CE9-44FB-73DE-7037-D6A0030A5A4C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1142014" y="3210587"/>
            <a:ext cx="5458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D812E5-A075-D936-F3CC-802DD448789F}"/>
              </a:ext>
            </a:extLst>
          </p:cNvPr>
          <p:cNvCxnSpPr>
            <a:cxnSpLocks/>
          </p:cNvCxnSpPr>
          <p:nvPr/>
        </p:nvCxnSpPr>
        <p:spPr>
          <a:xfrm>
            <a:off x="11676653" y="3210587"/>
            <a:ext cx="0" cy="1901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5625FD1-B312-AB5D-9054-3A1DE7942FC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6842975" y="5112161"/>
            <a:ext cx="48336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7FE9BAF-D73A-6FA9-0834-35168D903400}"/>
              </a:ext>
            </a:extLst>
          </p:cNvPr>
          <p:cNvSpPr txBox="1"/>
          <p:nvPr/>
        </p:nvSpPr>
        <p:spPr>
          <a:xfrm>
            <a:off x="7864975" y="2815725"/>
            <a:ext cx="1301691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Копіювання</a:t>
            </a:r>
            <a:r>
              <a:rPr lang="en-US" sz="1600" dirty="0">
                <a:latin typeface="YouTube Sans"/>
              </a:rPr>
              <a:t>/Copy Unit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F106FC-3FB2-8C61-809B-BB9101A9BC30}"/>
              </a:ext>
            </a:extLst>
          </p:cNvPr>
          <p:cNvCxnSpPr>
            <a:cxnSpLocks/>
            <a:stCxn id="39" idx="3"/>
            <a:endCxn id="80" idx="1"/>
          </p:cNvCxnSpPr>
          <p:nvPr/>
        </p:nvCxnSpPr>
        <p:spPr>
          <a:xfrm flipV="1">
            <a:off x="6998778" y="3108113"/>
            <a:ext cx="866197" cy="10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1ECADFA-D6FF-AD15-A392-DABD7C5A93F2}"/>
              </a:ext>
            </a:extLst>
          </p:cNvPr>
          <p:cNvCxnSpPr>
            <a:cxnSpLocks/>
            <a:stCxn id="80" idx="3"/>
            <a:endCxn id="44" idx="1"/>
          </p:cNvCxnSpPr>
          <p:nvPr/>
        </p:nvCxnSpPr>
        <p:spPr>
          <a:xfrm flipV="1">
            <a:off x="9166666" y="2030056"/>
            <a:ext cx="652451" cy="107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5AE904-C35C-477B-33C9-8096C940351A}"/>
              </a:ext>
            </a:extLst>
          </p:cNvPr>
          <p:cNvCxnSpPr>
            <a:cxnSpLocks/>
            <a:stCxn id="80" idx="3"/>
            <a:endCxn id="45" idx="1"/>
          </p:cNvCxnSpPr>
          <p:nvPr/>
        </p:nvCxnSpPr>
        <p:spPr>
          <a:xfrm>
            <a:off x="9166666" y="3108113"/>
            <a:ext cx="652451" cy="10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9F3A05A-4557-F898-94AB-E0CED3F2376F}"/>
              </a:ext>
            </a:extLst>
          </p:cNvPr>
          <p:cNvSpPr txBox="1"/>
          <p:nvPr/>
        </p:nvSpPr>
        <p:spPr>
          <a:xfrm>
            <a:off x="7859788" y="3628259"/>
            <a:ext cx="1494245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Розгалуження</a:t>
            </a:r>
            <a:r>
              <a:rPr lang="en-US" sz="1600" dirty="0">
                <a:latin typeface="YouTube Sans"/>
              </a:rPr>
              <a:t>/Branching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DC7B51-4EA1-CC48-586F-29E3148BDF94}"/>
              </a:ext>
            </a:extLst>
          </p:cNvPr>
          <p:cNvCxnSpPr>
            <a:cxnSpLocks/>
            <a:stCxn id="39" idx="3"/>
            <a:endCxn id="94" idx="1"/>
          </p:cNvCxnSpPr>
          <p:nvPr/>
        </p:nvCxnSpPr>
        <p:spPr>
          <a:xfrm>
            <a:off x="6998778" y="3210587"/>
            <a:ext cx="861010" cy="7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CD258A3-5FBD-5B6F-5388-D6FDCA182038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9354033" y="3920647"/>
            <a:ext cx="2115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96E433B-5958-526C-A5C8-E58B47852535}"/>
              </a:ext>
            </a:extLst>
          </p:cNvPr>
          <p:cNvCxnSpPr>
            <a:cxnSpLocks/>
          </p:cNvCxnSpPr>
          <p:nvPr/>
        </p:nvCxnSpPr>
        <p:spPr>
          <a:xfrm>
            <a:off x="9565596" y="3920647"/>
            <a:ext cx="0" cy="19688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9634FA5-7216-23C1-DCC4-4C9200A9D5F4}"/>
              </a:ext>
            </a:extLst>
          </p:cNvPr>
          <p:cNvCxnSpPr>
            <a:cxnSpLocks/>
          </p:cNvCxnSpPr>
          <p:nvPr/>
        </p:nvCxnSpPr>
        <p:spPr>
          <a:xfrm>
            <a:off x="574507" y="5889455"/>
            <a:ext cx="89910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C7AE6F2-72D7-A1D9-DB52-21D499BD5EE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74507" y="3607155"/>
            <a:ext cx="0" cy="22823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80FBE0-6CB6-9A58-853F-4134A9EDFFB7}"/>
              </a:ext>
            </a:extLst>
          </p:cNvPr>
          <p:cNvCxnSpPr>
            <a:cxnSpLocks/>
          </p:cNvCxnSpPr>
          <p:nvPr/>
        </p:nvCxnSpPr>
        <p:spPr>
          <a:xfrm>
            <a:off x="9819117" y="4884401"/>
            <a:ext cx="20380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E64B1D-B073-9CFE-461C-4997DF6B771B}"/>
              </a:ext>
            </a:extLst>
          </p:cNvPr>
          <p:cNvCxnSpPr>
            <a:cxnSpLocks/>
          </p:cNvCxnSpPr>
          <p:nvPr/>
        </p:nvCxnSpPr>
        <p:spPr>
          <a:xfrm>
            <a:off x="9819117" y="4884401"/>
            <a:ext cx="0" cy="540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85432E-ABD5-5F26-D1E4-1681EB442C86}"/>
              </a:ext>
            </a:extLst>
          </p:cNvPr>
          <p:cNvSpPr txBox="1"/>
          <p:nvPr/>
        </p:nvSpPr>
        <p:spPr>
          <a:xfrm>
            <a:off x="5705382" y="2671978"/>
            <a:ext cx="1293396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YouTube Sans"/>
              </a:rPr>
              <a:t>Вибірка Параметрів</a:t>
            </a:r>
            <a:r>
              <a:rPr lang="en-US" sz="1600" dirty="0">
                <a:latin typeface="YouTube Sans"/>
              </a:rPr>
              <a:t>/</a:t>
            </a:r>
          </a:p>
          <a:p>
            <a:r>
              <a:rPr lang="en-US" sz="1600" dirty="0">
                <a:latin typeface="YouTube Sans"/>
              </a:rPr>
              <a:t>Fetch parameters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91F890-534E-6875-E81E-37F5CA09E9C5}"/>
              </a:ext>
            </a:extLst>
          </p:cNvPr>
          <p:cNvCxnSpPr>
            <a:cxnSpLocks/>
            <a:stCxn id="22" idx="3"/>
            <a:endCxn id="39" idx="1"/>
          </p:cNvCxnSpPr>
          <p:nvPr/>
        </p:nvCxnSpPr>
        <p:spPr>
          <a:xfrm>
            <a:off x="5458324" y="3203384"/>
            <a:ext cx="247058" cy="7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544DF4-3CEE-8A5E-833B-1FC237AAB126}"/>
              </a:ext>
            </a:extLst>
          </p:cNvPr>
          <p:cNvSpPr/>
          <p:nvPr/>
        </p:nvSpPr>
        <p:spPr>
          <a:xfrm>
            <a:off x="7790447" y="3557445"/>
            <a:ext cx="1658354" cy="7393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B17CCD-D713-C55A-2AE3-40EC308B3055}"/>
              </a:ext>
            </a:extLst>
          </p:cNvPr>
          <p:cNvSpPr/>
          <p:nvPr/>
        </p:nvSpPr>
        <p:spPr>
          <a:xfrm>
            <a:off x="7777733" y="2735536"/>
            <a:ext cx="1495525" cy="7393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4DE798-2763-EE54-A3F0-DBDB1AD412FE}"/>
              </a:ext>
            </a:extLst>
          </p:cNvPr>
          <p:cNvSpPr/>
          <p:nvPr/>
        </p:nvSpPr>
        <p:spPr>
          <a:xfrm>
            <a:off x="7799158" y="1907057"/>
            <a:ext cx="872230" cy="7855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3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44" grpId="0" animBg="1"/>
      <p:bldP spid="45" grpId="0" animBg="1"/>
      <p:bldP spid="55" grpId="0" animBg="1"/>
      <p:bldP spid="80" grpId="0" animBg="1"/>
      <p:bldP spid="94" grpId="0" animBg="1"/>
      <p:bldP spid="39" grpId="0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6E0-0A4D-4E32-12D3-0450263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Інструменти профілювання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F9E0A-161B-2559-20F4-8B9798DA5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63439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Нам потрібен спосіб збору даних, щоб знати, яка частина комп’ютера працює повільно, </a:t>
            </a:r>
            <a:r>
              <a:rPr lang="uk-UA" dirty="0">
                <a:latin typeface="YouTube Sans"/>
              </a:rPr>
              <a:t>і</a:t>
            </a:r>
            <a:r>
              <a:rPr lang="ru-RU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що</a:t>
            </a:r>
            <a:r>
              <a:rPr lang="ru-RU" dirty="0">
                <a:latin typeface="YouTube Sans"/>
              </a:rPr>
              <a:t> нам потрібно </a:t>
            </a:r>
            <a:r>
              <a:rPr lang="uk-UA" dirty="0">
                <a:latin typeface="YouTube Sans"/>
              </a:rPr>
              <a:t>оптимізувати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Інструмент який отримує нам цю дану називається </a:t>
            </a:r>
            <a:r>
              <a:rPr lang="uk-UA" b="1" dirty="0">
                <a:latin typeface="YouTube Sans"/>
              </a:rPr>
              <a:t>Профайлер</a:t>
            </a:r>
            <a:r>
              <a:rPr lang="en-US" b="1" dirty="0">
                <a:latin typeface="YouTube Sans"/>
              </a:rPr>
              <a:t>/Profiler</a:t>
            </a:r>
          </a:p>
          <a:p>
            <a:pPr lvl="1"/>
            <a:r>
              <a:rPr lang="ru-RU" dirty="0">
                <a:latin typeface="YouTube Sans"/>
              </a:rPr>
              <a:t>Комп’ютери виконують мільйони операцій на секунду, і отримання інформації про кожну виконану інструкцію буде дуже повільним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Теперішні профайлери є «статистичними»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Періодично (раз на </a:t>
            </a:r>
            <a:r>
              <a:rPr lang="en-US" dirty="0">
                <a:latin typeface="YouTube Sans"/>
              </a:rPr>
              <a:t>1ms</a:t>
            </a:r>
            <a:r>
              <a:rPr lang="ru-RU" dirty="0">
                <a:latin typeface="YouTube Sans"/>
              </a:rPr>
              <a:t>) вони зупиняють вашу програму та читають дані про те, як вона виконується в цей момент</a:t>
            </a:r>
            <a:endParaRPr lang="en-US" dirty="0">
              <a:latin typeface="YouTube Sans"/>
            </a:endParaRPr>
          </a:p>
          <a:p>
            <a:pPr lvl="2"/>
            <a:r>
              <a:rPr lang="uk-UA" dirty="0">
                <a:latin typeface="YouTube Sans"/>
              </a:rPr>
              <a:t>Ці дани зберігаються в </a:t>
            </a:r>
            <a:r>
              <a:rPr lang="en-US" b="1" dirty="0">
                <a:latin typeface="YouTube Sans"/>
              </a:rPr>
              <a:t>hardware registers/</a:t>
            </a:r>
            <a:r>
              <a:rPr lang="uk-UA" b="1" dirty="0">
                <a:latin typeface="YouTube Sans"/>
              </a:rPr>
              <a:t>регістрів</a:t>
            </a:r>
          </a:p>
          <a:p>
            <a:pPr lvl="1"/>
            <a:r>
              <a:rPr lang="ru-RU" dirty="0">
                <a:latin typeface="YouTube Sans"/>
              </a:rPr>
              <a:t>Потім вони відновлюють вашу програму та роблять те саме ще через 1</a:t>
            </a:r>
            <a:r>
              <a:rPr lang="en-US" dirty="0" err="1">
                <a:latin typeface="YouTube Sans"/>
              </a:rPr>
              <a:t>ms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Через деякий час буде багато даних, які профайлер зможе </a:t>
            </a:r>
            <a:r>
              <a:rPr lang="uk-UA" dirty="0">
                <a:latin typeface="YouTube Sans"/>
              </a:rPr>
              <a:t>обробити, </a:t>
            </a:r>
            <a:r>
              <a:rPr lang="ru-RU" dirty="0">
                <a:latin typeface="YouTube Sans"/>
              </a:rPr>
              <a:t>щоб зрозуміти, як виконувався ваш код</a:t>
            </a:r>
          </a:p>
          <a:p>
            <a:r>
              <a:rPr lang="ru-RU" dirty="0">
                <a:latin typeface="YouTube Sans"/>
              </a:rPr>
              <a:t>Оскільки профайлери працюють таким чином, вони не є 100% точними, але зазвичай ми можемо зрозуміти, як правильно інтерпретувати дані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47885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6E0-0A4D-4E32-12D3-0450263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Інструменти профілювання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F9E0A-161B-2559-20F4-8B9798DA5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63439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Ми можемо використовувати багато профайлерів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en-US" dirty="0">
                <a:latin typeface="YouTube Sans"/>
              </a:rPr>
              <a:t>Visual Studio Profiler</a:t>
            </a:r>
          </a:p>
          <a:p>
            <a:pPr lvl="1"/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r>
              <a:rPr lang="en-US" dirty="0">
                <a:latin typeface="YouTube Sans"/>
              </a:rPr>
              <a:t> (</a:t>
            </a:r>
            <a:r>
              <a:rPr lang="uk-UA" dirty="0">
                <a:latin typeface="YouTube Sans"/>
              </a:rPr>
              <a:t>лише </a:t>
            </a:r>
            <a:r>
              <a:rPr lang="en-US" dirty="0">
                <a:latin typeface="YouTube Sans"/>
              </a:rPr>
              <a:t>AMD CPUs)</a:t>
            </a:r>
          </a:p>
          <a:p>
            <a:pPr lvl="1"/>
            <a:r>
              <a:rPr lang="en-US" dirty="0">
                <a:latin typeface="YouTube Sans"/>
              </a:rPr>
              <a:t>Intel </a:t>
            </a:r>
            <a:r>
              <a:rPr lang="en-US" dirty="0" err="1">
                <a:latin typeface="YouTube Sans"/>
              </a:rPr>
              <a:t>VTune</a:t>
            </a:r>
            <a:r>
              <a:rPr lang="en-US" dirty="0">
                <a:latin typeface="YouTube Sans"/>
              </a:rPr>
              <a:t> (</a:t>
            </a:r>
            <a:r>
              <a:rPr lang="uk-UA" dirty="0">
                <a:latin typeface="YouTube Sans"/>
              </a:rPr>
              <a:t>лише </a:t>
            </a:r>
            <a:r>
              <a:rPr lang="en-US" dirty="0">
                <a:latin typeface="YouTube Sans"/>
              </a:rPr>
              <a:t>Intel CPUs)</a:t>
            </a:r>
          </a:p>
          <a:p>
            <a:pPr lvl="1"/>
            <a:r>
              <a:rPr lang="en-US" dirty="0">
                <a:latin typeface="YouTube Sans"/>
              </a:rPr>
              <a:t>… </a:t>
            </a:r>
          </a:p>
          <a:p>
            <a:r>
              <a:rPr lang="uk-UA" dirty="0">
                <a:latin typeface="YouTube Sans"/>
              </a:rPr>
              <a:t>Я буду застосовувати </a:t>
            </a:r>
            <a:r>
              <a:rPr lang="en-US" dirty="0">
                <a:latin typeface="YouTube Sans"/>
              </a:rPr>
              <a:t>Visual Studio Profiler </a:t>
            </a:r>
            <a:r>
              <a:rPr lang="uk-UA" dirty="0">
                <a:latin typeface="YouTube Sans"/>
              </a:rPr>
              <a:t>та </a:t>
            </a:r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але також буду пояснювати як </a:t>
            </a:r>
            <a:r>
              <a:rPr lang="en-US" dirty="0">
                <a:latin typeface="YouTube Sans"/>
              </a:rPr>
              <a:t>Intel </a:t>
            </a:r>
            <a:r>
              <a:rPr lang="en-US" dirty="0" err="1">
                <a:latin typeface="YouTube Sans"/>
              </a:rPr>
              <a:t>VTune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працює, та подібності між ним та </a:t>
            </a:r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833613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2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02D9-2A7A-B7E1-163F-5386CA2E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Результат Профілювання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2982-3647-BFD7-BA53-8B2D7F50F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Ми побачили багато даних, отриманих у результаті профілювання, багато з яких для нас є незрозумілими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Нашою найповільнішою функцією є </a:t>
            </a:r>
            <a:r>
              <a:rPr lang="en-US" dirty="0" err="1">
                <a:latin typeface="YouTube Sans"/>
              </a:rPr>
              <a:t>DrawTriangle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решта програми неважлива, і нам не потрібно на ній тепер зосереджуватися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Було кілька лічильників, які ми хочемо краще зрозуміти: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CPI, IPC (</a:t>
            </a:r>
            <a:r>
              <a:rPr lang="uk-UA" dirty="0">
                <a:latin typeface="YouTube Sans"/>
              </a:rPr>
              <a:t>чому результат був червоним)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STLI_OTHER</a:t>
            </a:r>
          </a:p>
          <a:p>
            <a:pPr lvl="1"/>
            <a:r>
              <a:rPr lang="en-US" dirty="0">
                <a:latin typeface="YouTube Sans"/>
              </a:rPr>
              <a:t>RETIRED_BR_INSTR, RETIRED_BR_INST_MISP, …</a:t>
            </a:r>
          </a:p>
          <a:p>
            <a:pPr lvl="1"/>
            <a:r>
              <a:rPr lang="en-US" dirty="0">
                <a:latin typeface="YouTube Sans"/>
              </a:rPr>
              <a:t>L1_DC_ACCESSES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L1_DC_MISSES</a:t>
            </a:r>
            <a:r>
              <a:rPr lang="uk-UA" dirty="0">
                <a:latin typeface="YouTube Sans"/>
              </a:rPr>
              <a:t>, </a:t>
            </a:r>
            <a:r>
              <a:rPr lang="en-US" dirty="0">
                <a:latin typeface="YouTube Sans"/>
              </a:rPr>
              <a:t>...</a:t>
            </a:r>
          </a:p>
          <a:p>
            <a:pPr lvl="1"/>
            <a:endParaRPr lang="en-US" dirty="0">
              <a:latin typeface="YouTube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D4CBE-0069-131D-D51C-63F20C0A95B9}"/>
              </a:ext>
            </a:extLst>
          </p:cNvPr>
          <p:cNvSpPr/>
          <p:nvPr/>
        </p:nvSpPr>
        <p:spPr>
          <a:xfrm>
            <a:off x="1744578" y="3429000"/>
            <a:ext cx="4120817" cy="8542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19F6-A403-33B6-F476-E2A23795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Конвеєр команд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E2FD-4F4E-8817-9B67-31A099F9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b="1" dirty="0">
                <a:latin typeface="YouTube Sans"/>
              </a:rPr>
              <a:t>Конвеєр інструкцій</a:t>
            </a:r>
            <a:r>
              <a:rPr lang="en-US" b="1" dirty="0">
                <a:latin typeface="YouTube Sans"/>
              </a:rPr>
              <a:t>/Instruction Pipelining</a:t>
            </a:r>
            <a:r>
              <a:rPr lang="uk-UA" b="1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— це метод прискорення виконання інструкції, при якому виконання інструкції поділяється на менші частини</a:t>
            </a:r>
            <a:r>
              <a:rPr lang="en-US" dirty="0">
                <a:latin typeface="YouTube Sans"/>
              </a:rPr>
              <a:t>;</a:t>
            </a:r>
            <a:r>
              <a:rPr lang="uk-UA" dirty="0">
                <a:latin typeface="YouTube Sans"/>
              </a:rPr>
              <a:t> ці частини можемо розпаралелювати між інструкціями</a:t>
            </a:r>
            <a:endParaRPr lang="uk-UA" b="1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Менші частини, на які ми розбиваємо наше виконання, називаються </a:t>
            </a:r>
            <a:r>
              <a:rPr lang="ru-RU" b="1" dirty="0">
                <a:latin typeface="YouTube Sans"/>
              </a:rPr>
              <a:t>стадії конвеєра</a:t>
            </a:r>
            <a:r>
              <a:rPr lang="en-US" b="1" dirty="0">
                <a:latin typeface="YouTube Sans"/>
              </a:rPr>
              <a:t>/pipeline stages</a:t>
            </a:r>
          </a:p>
          <a:p>
            <a:r>
              <a:rPr lang="uk-UA" dirty="0">
                <a:latin typeface="YouTube Sans"/>
              </a:rPr>
              <a:t>Ми вже знаємо, що інструкції мають різні стадії виконання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uk-UA" dirty="0">
                <a:latin typeface="YouTube Sans"/>
              </a:rPr>
              <a:t>Отримання інструкцій</a:t>
            </a:r>
            <a:r>
              <a:rPr lang="en-US" dirty="0">
                <a:latin typeface="YouTube Sans"/>
              </a:rPr>
              <a:t>/Instruction Fetching</a:t>
            </a:r>
          </a:p>
          <a:p>
            <a:pPr lvl="1"/>
            <a:r>
              <a:rPr lang="uk-UA" dirty="0">
                <a:latin typeface="YouTube Sans"/>
              </a:rPr>
              <a:t>Дешифратор інструкцій</a:t>
            </a:r>
            <a:r>
              <a:rPr lang="en-US" dirty="0">
                <a:latin typeface="YouTube Sans"/>
              </a:rPr>
              <a:t>/Instruction Decoding</a:t>
            </a:r>
          </a:p>
          <a:p>
            <a:pPr lvl="1"/>
            <a:r>
              <a:rPr lang="uk-UA" dirty="0">
                <a:latin typeface="YouTube Sans"/>
              </a:rPr>
              <a:t>Вибірка параметрів</a:t>
            </a:r>
            <a:r>
              <a:rPr lang="en-US" dirty="0">
                <a:latin typeface="YouTube Sans"/>
              </a:rPr>
              <a:t>/Parameter fetching </a:t>
            </a:r>
          </a:p>
          <a:p>
            <a:pPr lvl="1"/>
            <a:r>
              <a:rPr lang="uk-UA" dirty="0">
                <a:latin typeface="YouTube Sans"/>
              </a:rPr>
              <a:t>Виконання інструкції</a:t>
            </a:r>
            <a:r>
              <a:rPr lang="en-US" dirty="0">
                <a:latin typeface="YouTube Sans"/>
              </a:rPr>
              <a:t>/Instruction Execution</a:t>
            </a:r>
          </a:p>
          <a:p>
            <a:pPr lvl="1"/>
            <a:r>
              <a:rPr lang="uk-UA" dirty="0">
                <a:latin typeface="YouTube Sans"/>
              </a:rPr>
              <a:t>Пам'ять/Реєстр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або </a:t>
            </a:r>
            <a:r>
              <a:rPr lang="en-US" dirty="0">
                <a:latin typeface="YouTube Sans"/>
              </a:rPr>
              <a:t>Memory/Register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151B9-1B97-5604-2A27-2BEAB271D336}"/>
              </a:ext>
            </a:extLst>
          </p:cNvPr>
          <p:cNvSpPr/>
          <p:nvPr/>
        </p:nvSpPr>
        <p:spPr>
          <a:xfrm>
            <a:off x="1726531" y="3663616"/>
            <a:ext cx="4012531" cy="14798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F78A-4A3C-23A0-12D5-D97B9935FBBC}"/>
              </a:ext>
            </a:extLst>
          </p:cNvPr>
          <p:cNvSpPr txBox="1"/>
          <p:nvPr/>
        </p:nvSpPr>
        <p:spPr>
          <a:xfrm>
            <a:off x="6096000" y="4080392"/>
            <a:ext cx="35192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Всі ці частини виконання можуть бути різними стадіями конвеєра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7827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Немає конвеєра команд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5837878" y="2090006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6351225" y="2621518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F89ED-963B-3F1C-A25A-EC3008DAB190}"/>
              </a:ext>
            </a:extLst>
          </p:cNvPr>
          <p:cNvSpPr txBox="1"/>
          <p:nvPr/>
        </p:nvSpPr>
        <p:spPr>
          <a:xfrm>
            <a:off x="6858555" y="3136966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B963945-EFDB-2F00-D2E1-AD54975D9170}"/>
                  </a:ext>
                </a:extLst>
              </p:cNvPr>
              <p:cNvSpPr txBox="1"/>
              <p:nvPr/>
            </p:nvSpPr>
            <p:spPr>
              <a:xfrm>
                <a:off x="7377922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B963945-EFDB-2F00-D2E1-AD54975D9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22" y="5083342"/>
                <a:ext cx="312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2BE5B2-750B-892D-D217-865ACED4F631}"/>
                  </a:ext>
                </a:extLst>
              </p:cNvPr>
              <p:cNvSpPr txBox="1"/>
              <p:nvPr/>
            </p:nvSpPr>
            <p:spPr>
              <a:xfrm>
                <a:off x="7891269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2BE5B2-750B-892D-D217-865ACED4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269" y="5083342"/>
                <a:ext cx="312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E93BADA-C4A6-D404-2BC4-539B00CDE0A5}"/>
              </a:ext>
            </a:extLst>
          </p:cNvPr>
          <p:cNvSpPr txBox="1"/>
          <p:nvPr/>
        </p:nvSpPr>
        <p:spPr>
          <a:xfrm>
            <a:off x="7377922" y="366666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A7EA20-483C-A578-71A3-47C25B2CA213}"/>
              </a:ext>
            </a:extLst>
          </p:cNvPr>
          <p:cNvSpPr txBox="1"/>
          <p:nvPr/>
        </p:nvSpPr>
        <p:spPr>
          <a:xfrm>
            <a:off x="7891268" y="419200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372FA6-682F-91A3-B23C-603E7800C3CE}"/>
              </a:ext>
            </a:extLst>
          </p:cNvPr>
          <p:cNvSpPr txBox="1"/>
          <p:nvPr/>
        </p:nvSpPr>
        <p:spPr>
          <a:xfrm>
            <a:off x="8768126" y="1936637"/>
            <a:ext cx="205338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За 10 циклів нам вдалося виконати лише 2 інструкції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25503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50" grpId="0" animBg="1"/>
      <p:bldP spid="51" grpId="0" animBg="1"/>
      <p:bldP spid="52" grpId="0" animBg="1"/>
      <p:bldP spid="59" grpId="0" animBg="1"/>
      <p:bldP spid="60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Конвеєр команд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3B1D87-C2EE-3E5D-445F-CD20A1B30D4D}"/>
              </a:ext>
            </a:extLst>
          </p:cNvPr>
          <p:cNvSpPr txBox="1"/>
          <p:nvPr/>
        </p:nvSpPr>
        <p:spPr>
          <a:xfrm>
            <a:off x="4811185" y="2092611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66212-3B2F-601A-52C9-358A3294B1D4}"/>
              </a:ext>
            </a:extLst>
          </p:cNvPr>
          <p:cNvSpPr txBox="1"/>
          <p:nvPr/>
        </p:nvSpPr>
        <p:spPr>
          <a:xfrm>
            <a:off x="5318516" y="2614618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37E74-5F96-F168-99E3-4ABA139F9927}"/>
              </a:ext>
            </a:extLst>
          </p:cNvPr>
          <p:cNvSpPr txBox="1"/>
          <p:nvPr/>
        </p:nvSpPr>
        <p:spPr>
          <a:xfrm>
            <a:off x="5837879" y="3139677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4CCB39-9243-B221-7506-7DACE9A0A8FD}"/>
              </a:ext>
            </a:extLst>
          </p:cNvPr>
          <p:cNvSpPr txBox="1"/>
          <p:nvPr/>
        </p:nvSpPr>
        <p:spPr>
          <a:xfrm>
            <a:off x="6345210" y="3664014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D7ED2F-A7F0-4298-626E-CC6563701E1E}"/>
              </a:ext>
            </a:extLst>
          </p:cNvPr>
          <p:cNvSpPr txBox="1"/>
          <p:nvPr/>
        </p:nvSpPr>
        <p:spPr>
          <a:xfrm>
            <a:off x="6864575" y="4189012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C5DEC-BDB7-70ED-C479-4F10C6566BC6}"/>
              </a:ext>
            </a:extLst>
          </p:cNvPr>
          <p:cNvSpPr txBox="1"/>
          <p:nvPr/>
        </p:nvSpPr>
        <p:spPr>
          <a:xfrm>
            <a:off x="5318515" y="208859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FB4CBE-30A3-6862-E70C-E26688C012E4}"/>
              </a:ext>
            </a:extLst>
          </p:cNvPr>
          <p:cNvSpPr txBox="1"/>
          <p:nvPr/>
        </p:nvSpPr>
        <p:spPr>
          <a:xfrm>
            <a:off x="5825847" y="261401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89C27-7E6A-C7AE-F0B4-15E037466D57}"/>
              </a:ext>
            </a:extLst>
          </p:cNvPr>
          <p:cNvSpPr txBox="1"/>
          <p:nvPr/>
        </p:nvSpPr>
        <p:spPr>
          <a:xfrm>
            <a:off x="6351225" y="314659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38716E-67B2-EBD3-C1DF-4FA50A41C04D}"/>
              </a:ext>
            </a:extLst>
          </p:cNvPr>
          <p:cNvSpPr txBox="1"/>
          <p:nvPr/>
        </p:nvSpPr>
        <p:spPr>
          <a:xfrm>
            <a:off x="6864574" y="3662989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5837878" y="2090006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6351225" y="2621518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F89ED-963B-3F1C-A25A-EC3008DAB190}"/>
              </a:ext>
            </a:extLst>
          </p:cNvPr>
          <p:cNvSpPr txBox="1"/>
          <p:nvPr/>
        </p:nvSpPr>
        <p:spPr>
          <a:xfrm>
            <a:off x="6858555" y="3136966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0C8022-032D-5665-58EC-8BF2566E4B31}"/>
              </a:ext>
            </a:extLst>
          </p:cNvPr>
          <p:cNvSpPr txBox="1"/>
          <p:nvPr/>
        </p:nvSpPr>
        <p:spPr>
          <a:xfrm>
            <a:off x="6351225" y="2096520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F1129C-42F4-B981-DF29-95D68C374B12}"/>
              </a:ext>
            </a:extLst>
          </p:cNvPr>
          <p:cNvSpPr txBox="1"/>
          <p:nvPr/>
        </p:nvSpPr>
        <p:spPr>
          <a:xfrm>
            <a:off x="6864010" y="2621518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3CA6D-CDA4-95F0-4612-27E9BCE0F178}"/>
              </a:ext>
            </a:extLst>
          </p:cNvPr>
          <p:cNvCxnSpPr/>
          <p:nvPr/>
        </p:nvCxnSpPr>
        <p:spPr>
          <a:xfrm>
            <a:off x="3271145" y="4806616"/>
            <a:ext cx="0" cy="2105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8E8E6A-B809-D0F3-307E-14AD2548F565}"/>
              </a:ext>
            </a:extLst>
          </p:cNvPr>
          <p:cNvCxnSpPr>
            <a:cxnSpLocks/>
          </p:cNvCxnSpPr>
          <p:nvPr/>
        </p:nvCxnSpPr>
        <p:spPr>
          <a:xfrm flipH="1">
            <a:off x="3271145" y="5017168"/>
            <a:ext cx="236019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22BEBC-EE1A-D64D-8B8A-B0B185FE62D0}"/>
              </a:ext>
            </a:extLst>
          </p:cNvPr>
          <p:cNvCxnSpPr/>
          <p:nvPr/>
        </p:nvCxnSpPr>
        <p:spPr>
          <a:xfrm>
            <a:off x="5631336" y="4806616"/>
            <a:ext cx="0" cy="2105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2FB1CA-E7A7-9859-CC02-450C2A275DA2}"/>
              </a:ext>
            </a:extLst>
          </p:cNvPr>
          <p:cNvSpPr txBox="1"/>
          <p:nvPr/>
        </p:nvSpPr>
        <p:spPr>
          <a:xfrm>
            <a:off x="607595" y="4914900"/>
            <a:ext cx="234014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Наша латентність ще дорівнює 5 циклам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E75C6E4-3601-B32D-C9A2-16D44601D25C}"/>
              </a:ext>
            </a:extLst>
          </p:cNvPr>
          <p:cNvSpPr/>
          <p:nvPr/>
        </p:nvSpPr>
        <p:spPr>
          <a:xfrm>
            <a:off x="7471611" y="2088595"/>
            <a:ext cx="425671" cy="259168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8103269" y="2510169"/>
            <a:ext cx="2848031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Але ми виконали 4 інструкції за 7 циклів. Після початкової затримки наша пропускна здатність дорівнює до 1 інструкції на такт (5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x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прискорень!)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3097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7" grpId="0" animBg="1"/>
      <p:bldP spid="18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599-54EF-4FC8-5361-AC95AD7E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залежності виконання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0713-91BD-D24F-5B5A-F4710D15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391591" cy="427597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Теоретично це звучить чудово, але що відбувається, коли 2 інструкції мають залежність між собою?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Коли це трапляється, наш конвеєр має зупинятися та чекати результату інструкції A, перш ніж </a:t>
            </a:r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 зможе пройти весь конвеєр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 ще може бути д</a:t>
            </a:r>
            <a:r>
              <a:rPr lang="uk-UA" dirty="0">
                <a:latin typeface="YouTube Sans"/>
              </a:rPr>
              <a:t>ешифратований</a:t>
            </a:r>
            <a:r>
              <a:rPr lang="ru-RU" dirty="0">
                <a:latin typeface="YouTube Sans"/>
              </a:rPr>
              <a:t>, але ми не можемо отримати всі параметри або виконати його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Якщо ми зможемо зробити наш код менш залежним, ми уникнемо подібних випадків і отримаємо більшу пропускну здатність інструкцій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нашого </a:t>
            </a:r>
            <a:r>
              <a:rPr lang="en-US" dirty="0">
                <a:latin typeface="YouTube Sans"/>
              </a:rPr>
              <a:t>CPU</a:t>
            </a:r>
            <a:r>
              <a:rPr lang="uk-UA" dirty="0">
                <a:latin typeface="YouTube Sans"/>
              </a:rPr>
              <a:t>!</a:t>
            </a:r>
          </a:p>
          <a:p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D8E82-51EB-B95D-988A-2FA68C3B6AF8}"/>
              </a:ext>
            </a:extLst>
          </p:cNvPr>
          <p:cNvSpPr txBox="1"/>
          <p:nvPr/>
        </p:nvSpPr>
        <p:spPr>
          <a:xfrm>
            <a:off x="8873290" y="1964147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y = x + 1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1BC2-8EF6-2B7C-AE9D-900EDA779149}"/>
              </a:ext>
            </a:extLst>
          </p:cNvPr>
          <p:cNvSpPr txBox="1"/>
          <p:nvPr/>
        </p:nvSpPr>
        <p:spPr>
          <a:xfrm>
            <a:off x="8873290" y="2333479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z = y + 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8080DE-87BF-41E4-9085-3E8765427761}"/>
              </a:ext>
            </a:extLst>
          </p:cNvPr>
          <p:cNvSpPr/>
          <p:nvPr/>
        </p:nvSpPr>
        <p:spPr>
          <a:xfrm>
            <a:off x="8873290" y="2024304"/>
            <a:ext cx="312820" cy="3091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7BBB3F-BE23-16AA-BB16-0B3DE1680E99}"/>
              </a:ext>
            </a:extLst>
          </p:cNvPr>
          <p:cNvSpPr/>
          <p:nvPr/>
        </p:nvSpPr>
        <p:spPr>
          <a:xfrm>
            <a:off x="9362574" y="2373949"/>
            <a:ext cx="312820" cy="3091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AD2A5-70BD-E27A-1009-08AA7C6870D2}"/>
              </a:ext>
            </a:extLst>
          </p:cNvPr>
          <p:cNvSpPr txBox="1"/>
          <p:nvPr/>
        </p:nvSpPr>
        <p:spPr>
          <a:xfrm>
            <a:off x="7664116" y="2987923"/>
            <a:ext cx="20574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Б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залежить від результату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2EB55-0ABF-469D-EB03-7D7717F65C05}"/>
              </a:ext>
            </a:extLst>
          </p:cNvPr>
          <p:cNvSpPr txBox="1"/>
          <p:nvPr/>
        </p:nvSpPr>
        <p:spPr>
          <a:xfrm>
            <a:off x="7002378" y="1958130"/>
            <a:ext cx="19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Instruction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F0BD0-CEBE-06ED-78B0-911AA73E3A89}"/>
              </a:ext>
            </a:extLst>
          </p:cNvPr>
          <p:cNvSpPr txBox="1"/>
          <p:nvPr/>
        </p:nvSpPr>
        <p:spPr>
          <a:xfrm>
            <a:off x="7002378" y="2333479"/>
            <a:ext cx="19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Instruction </a:t>
            </a:r>
            <a:r>
              <a:rPr lang="uk-UA" dirty="0">
                <a:latin typeface="Consolas" panose="020B0609020204030204" pitchFamily="49" charset="0"/>
              </a:rPr>
              <a:t>Б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залежності виконання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2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2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2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3778475" y="2096520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4291822" y="2628032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F89ED-963B-3F1C-A25A-EC3008DAB190}"/>
              </a:ext>
            </a:extLst>
          </p:cNvPr>
          <p:cNvSpPr txBox="1"/>
          <p:nvPr/>
        </p:nvSpPr>
        <p:spPr>
          <a:xfrm>
            <a:off x="5831223" y="3147051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0C8022-032D-5665-58EC-8BF2566E4B31}"/>
              </a:ext>
            </a:extLst>
          </p:cNvPr>
          <p:cNvSpPr txBox="1"/>
          <p:nvPr/>
        </p:nvSpPr>
        <p:spPr>
          <a:xfrm>
            <a:off x="4291816" y="2088595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F1129C-42F4-B981-DF29-95D68C374B12}"/>
              </a:ext>
            </a:extLst>
          </p:cNvPr>
          <p:cNvSpPr txBox="1"/>
          <p:nvPr/>
        </p:nvSpPr>
        <p:spPr>
          <a:xfrm>
            <a:off x="5828575" y="261598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5835865" y="2088595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E75C6E4-3601-B32D-C9A2-16D44601D25C}"/>
              </a:ext>
            </a:extLst>
          </p:cNvPr>
          <p:cNvSpPr/>
          <p:nvPr/>
        </p:nvSpPr>
        <p:spPr>
          <a:xfrm>
            <a:off x="7471611" y="2088595"/>
            <a:ext cx="425671" cy="259168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8103269" y="2510169"/>
            <a:ext cx="279990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Із зупинкою ми бачимо, що у нас більше немає доброго перекриття виконання інструкцій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B2D03-41FE-1722-24A4-45877B1215BC}"/>
              </a:ext>
            </a:extLst>
          </p:cNvPr>
          <p:cNvSpPr txBox="1"/>
          <p:nvPr/>
        </p:nvSpPr>
        <p:spPr>
          <a:xfrm>
            <a:off x="9107905" y="1127956"/>
            <a:ext cx="138363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y = x + 1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CA5FB-F9FA-5EFF-2D2F-E6F8BB736510}"/>
              </a:ext>
            </a:extLst>
          </p:cNvPr>
          <p:cNvSpPr txBox="1"/>
          <p:nvPr/>
        </p:nvSpPr>
        <p:spPr>
          <a:xfrm>
            <a:off x="9107905" y="1497288"/>
            <a:ext cx="138363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z = y + 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D81F95-CCE6-638C-36C6-DEBD99621022}"/>
              </a:ext>
            </a:extLst>
          </p:cNvPr>
          <p:cNvSpPr txBox="1"/>
          <p:nvPr/>
        </p:nvSpPr>
        <p:spPr>
          <a:xfrm>
            <a:off x="9107904" y="1866620"/>
            <a:ext cx="1383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E02B3E-204B-A7CA-68C2-7D18B58A7FE8}"/>
              </a:ext>
            </a:extLst>
          </p:cNvPr>
          <p:cNvSpPr/>
          <p:nvPr/>
        </p:nvSpPr>
        <p:spPr>
          <a:xfrm>
            <a:off x="4817203" y="3154907"/>
            <a:ext cx="81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AEE160-EDD0-60CE-80E6-F8F4B3889FBC}"/>
              </a:ext>
            </a:extLst>
          </p:cNvPr>
          <p:cNvSpPr txBox="1"/>
          <p:nvPr/>
        </p:nvSpPr>
        <p:spPr>
          <a:xfrm>
            <a:off x="314828" y="4775718"/>
            <a:ext cx="279990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Нам потрібно дочекатися завершення виконання червоної інструкції, щоб повністю виконати синю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A457D4-33FB-3639-7979-4BEF70B4A48B}"/>
              </a:ext>
            </a:extLst>
          </p:cNvPr>
          <p:cNvSpPr txBox="1"/>
          <p:nvPr/>
        </p:nvSpPr>
        <p:spPr>
          <a:xfrm>
            <a:off x="6347208" y="3671887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B3801-1D1D-E12E-E364-A2E9FA87FCBE}"/>
              </a:ext>
            </a:extLst>
          </p:cNvPr>
          <p:cNvSpPr txBox="1"/>
          <p:nvPr/>
        </p:nvSpPr>
        <p:spPr>
          <a:xfrm>
            <a:off x="6335904" y="2621849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34FDDF-8C03-25BC-4066-D08549053B7F}"/>
              </a:ext>
            </a:extLst>
          </p:cNvPr>
          <p:cNvSpPr txBox="1"/>
          <p:nvPr/>
        </p:nvSpPr>
        <p:spPr>
          <a:xfrm>
            <a:off x="6335904" y="3147051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516383-C532-585A-3E90-30FB39E3DA43}"/>
              </a:ext>
            </a:extLst>
          </p:cNvPr>
          <p:cNvSpPr txBox="1"/>
          <p:nvPr/>
        </p:nvSpPr>
        <p:spPr>
          <a:xfrm>
            <a:off x="6347208" y="208859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E17BA-BC64-7636-5345-EC1A22E3CCC2}"/>
              </a:ext>
            </a:extLst>
          </p:cNvPr>
          <p:cNvSpPr txBox="1"/>
          <p:nvPr/>
        </p:nvSpPr>
        <p:spPr>
          <a:xfrm>
            <a:off x="4817209" y="2629601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2FD55-F4A9-CD61-5ABF-31C860C25CA5}"/>
              </a:ext>
            </a:extLst>
          </p:cNvPr>
          <p:cNvSpPr txBox="1"/>
          <p:nvPr/>
        </p:nvSpPr>
        <p:spPr>
          <a:xfrm>
            <a:off x="4817203" y="2090164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C9ACF-E1B0-0A26-A3CB-5C6C44F3490E}"/>
              </a:ext>
            </a:extLst>
          </p:cNvPr>
          <p:cNvSpPr txBox="1"/>
          <p:nvPr/>
        </p:nvSpPr>
        <p:spPr>
          <a:xfrm>
            <a:off x="5319801" y="2631567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C2AE0D-43EC-AEAE-1F5D-3214F0C52F17}"/>
              </a:ext>
            </a:extLst>
          </p:cNvPr>
          <p:cNvSpPr txBox="1"/>
          <p:nvPr/>
        </p:nvSpPr>
        <p:spPr>
          <a:xfrm>
            <a:off x="5319795" y="2092130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2C832D-65D0-3099-77C6-7CFFBCA7D256}"/>
              </a:ext>
            </a:extLst>
          </p:cNvPr>
          <p:cNvSpPr txBox="1"/>
          <p:nvPr/>
        </p:nvSpPr>
        <p:spPr>
          <a:xfrm>
            <a:off x="7177396" y="4723668"/>
            <a:ext cx="2799905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Червона інструкція написала свої результати, синя інструкція може отримати свої параметри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CFA793-293B-F25E-1DFE-F05F93790133}"/>
              </a:ext>
            </a:extLst>
          </p:cNvPr>
          <p:cNvCxnSpPr>
            <a:cxnSpLocks/>
          </p:cNvCxnSpPr>
          <p:nvPr/>
        </p:nvCxnSpPr>
        <p:spPr>
          <a:xfrm flipH="1" flipV="1">
            <a:off x="5625322" y="4352545"/>
            <a:ext cx="1546057" cy="6274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D64C1B3-FBA6-3A6A-BFE5-3081FF625311}"/>
              </a:ext>
            </a:extLst>
          </p:cNvPr>
          <p:cNvSpPr/>
          <p:nvPr/>
        </p:nvSpPr>
        <p:spPr>
          <a:xfrm>
            <a:off x="9101326" y="1165071"/>
            <a:ext cx="325547" cy="3128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C6BD2E6-1C93-C07F-1509-DDA4608F8DED}"/>
              </a:ext>
            </a:extLst>
          </p:cNvPr>
          <p:cNvSpPr/>
          <p:nvPr/>
        </p:nvSpPr>
        <p:spPr>
          <a:xfrm>
            <a:off x="9595802" y="1534258"/>
            <a:ext cx="325547" cy="31288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CCE768-5CFA-6ECD-123F-9969EF0484EA}"/>
              </a:ext>
            </a:extLst>
          </p:cNvPr>
          <p:cNvSpPr/>
          <p:nvPr/>
        </p:nvSpPr>
        <p:spPr>
          <a:xfrm>
            <a:off x="4684612" y="2510169"/>
            <a:ext cx="592264" cy="57607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CB59DC-F2F4-2924-093E-CEEC6C5EFA7A}"/>
              </a:ext>
            </a:extLst>
          </p:cNvPr>
          <p:cNvCxnSpPr>
            <a:endCxn id="38" idx="3"/>
          </p:cNvCxnSpPr>
          <p:nvPr/>
        </p:nvCxnSpPr>
        <p:spPr>
          <a:xfrm flipV="1">
            <a:off x="3032650" y="3001879"/>
            <a:ext cx="1738697" cy="1833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6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8" grpId="0" animBg="1"/>
      <p:bldP spid="24" grpId="0" animBg="1"/>
      <p:bldP spid="58" grpId="0" animBg="1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5" grpId="0" animBg="1"/>
      <p:bldP spid="6" grpId="0" animBg="1"/>
      <p:bldP spid="8" grpId="0" animBg="1"/>
      <p:bldP spid="17" grpId="0" animBg="1"/>
      <p:bldP spid="32" grpId="0" animBg="1"/>
      <p:bldP spid="32" grpId="1" animBg="1"/>
      <p:bldP spid="36" grpId="0" animBg="1"/>
      <p:bldP spid="37" grpId="0" animBg="1"/>
      <p:bldP spid="38" grpId="0" animBg="1"/>
      <p:bldP spid="3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E76B-5B71-608E-9DDB-86C4D22B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Чому оптимізувати</a:t>
            </a:r>
            <a:r>
              <a:rPr lang="en-US" dirty="0">
                <a:latin typeface="YouTube San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CE6AF-B412-9263-A498-753D98CCC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Коли ми підвищуємо </a:t>
            </a:r>
            <a:r>
              <a:rPr lang="uk-UA" b="1" dirty="0">
                <a:latin typeface="YouTube Sans"/>
              </a:rPr>
              <a:t>роздільну здатність</a:t>
            </a:r>
            <a:r>
              <a:rPr lang="en-US" b="1" dirty="0">
                <a:latin typeface="YouTube Sans"/>
              </a:rPr>
              <a:t>/resolution</a:t>
            </a:r>
            <a:r>
              <a:rPr lang="uk-UA" dirty="0">
                <a:latin typeface="YouTube Sans"/>
              </a:rPr>
              <a:t>, наша програма здіснюється дуже повільно </a:t>
            </a:r>
          </a:p>
          <a:p>
            <a:pPr lvl="1"/>
            <a:r>
              <a:rPr lang="uk-UA" dirty="0">
                <a:latin typeface="YouTube Sans"/>
              </a:rPr>
              <a:t>Ми тільки малюємо в буфері з розміром 300х300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Багато речей, які ми будемо оптимізувати, допоможуть нам зрозуміти як здійснюється код у </a:t>
            </a:r>
            <a:r>
              <a:rPr lang="en-US" dirty="0">
                <a:latin typeface="YouTube Sans"/>
              </a:rPr>
              <a:t>GPU</a:t>
            </a:r>
            <a:r>
              <a:rPr lang="uk-UA" dirty="0">
                <a:latin typeface="YouTube Sans"/>
              </a:rPr>
              <a:t>, та будуть схожі до того, що </a:t>
            </a:r>
            <a:r>
              <a:rPr lang="en-US" dirty="0">
                <a:latin typeface="YouTube Sans"/>
              </a:rPr>
              <a:t>GPU </a:t>
            </a:r>
            <a:r>
              <a:rPr lang="uk-UA" dirty="0">
                <a:latin typeface="YouTube Sans"/>
              </a:rPr>
              <a:t>виконує</a:t>
            </a:r>
          </a:p>
          <a:p>
            <a:r>
              <a:rPr lang="uk-UA" dirty="0">
                <a:latin typeface="YouTube Sans"/>
              </a:rPr>
              <a:t>Тема о</a:t>
            </a:r>
            <a:r>
              <a:rPr lang="ru-RU" dirty="0">
                <a:latin typeface="YouTube Sans"/>
              </a:rPr>
              <a:t>птимізації рідко добре вивчається, і в Інтернеті є багато дезінформації та поганих порад</a:t>
            </a:r>
          </a:p>
          <a:p>
            <a:pPr lvl="1"/>
            <a:r>
              <a:rPr lang="ru-RU" dirty="0">
                <a:latin typeface="YouTube Sans"/>
              </a:rPr>
              <a:t>Люди часто кажуть не оптимізувати, тому що це «неважливо»</a:t>
            </a:r>
          </a:p>
          <a:p>
            <a:pPr lvl="1"/>
            <a:r>
              <a:rPr lang="uk-UA" dirty="0">
                <a:latin typeface="YouTube Sans"/>
              </a:rPr>
              <a:t>Пояснюють багато стандартів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писання коду, які створюють повільний код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Більшість програм є певно в 100-1000</a:t>
            </a:r>
            <a:r>
              <a:rPr lang="en-US" dirty="0">
                <a:latin typeface="YouTube Sans"/>
              </a:rPr>
              <a:t>x </a:t>
            </a:r>
            <a:r>
              <a:rPr lang="uk-UA" dirty="0">
                <a:latin typeface="YouTube Sans"/>
              </a:rPr>
              <a:t>повільніші ніж вони можуть бути</a:t>
            </a:r>
          </a:p>
          <a:p>
            <a:pPr lvl="1"/>
            <a:r>
              <a:rPr lang="uk-UA" dirty="0">
                <a:latin typeface="YouTube Sans"/>
              </a:rPr>
              <a:t>Часто буває навіть гірше</a:t>
            </a: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8235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A998-5DEE-16FD-F0FB-8DC39501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затримки латентності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49E5-32F7-672F-C8CC-6B4ED6AC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Ми також можемо мати подібні затримки, якщо інструкція вимагає дуже багато часу для виконання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Дотепер ми припускали, що всі інструкції займають однаковий час </a:t>
            </a:r>
            <a:r>
              <a:rPr lang="uk-UA" dirty="0">
                <a:latin typeface="YouTube Sans"/>
              </a:rPr>
              <a:t>у </a:t>
            </a:r>
            <a:r>
              <a:rPr lang="en-US" dirty="0">
                <a:latin typeface="YouTube Sans"/>
              </a:rPr>
              <a:t>Instruction Execution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 жаль, це неправда, виконання багатьох математичних інструкцій може зайняти більше одного циклу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Додавання/Віднімання/Множення </a:t>
            </a:r>
            <a:r>
              <a:rPr lang="en-US" dirty="0">
                <a:latin typeface="YouTube Sans"/>
              </a:rPr>
              <a:t>~ 1clk </a:t>
            </a:r>
          </a:p>
          <a:p>
            <a:pPr lvl="1"/>
            <a:r>
              <a:rPr lang="uk-UA" dirty="0">
                <a:latin typeface="YouTube Sans"/>
              </a:rPr>
              <a:t>Ділення</a:t>
            </a:r>
            <a:r>
              <a:rPr lang="en-US" dirty="0">
                <a:latin typeface="YouTube Sans"/>
              </a:rPr>
              <a:t> ~ 10clks</a:t>
            </a:r>
          </a:p>
          <a:p>
            <a:pPr lvl="1"/>
            <a:r>
              <a:rPr lang="uk-UA" dirty="0">
                <a:latin typeface="YouTube Sans"/>
              </a:rPr>
              <a:t>Квадратний корінь </a:t>
            </a:r>
            <a:r>
              <a:rPr lang="en-US" dirty="0">
                <a:latin typeface="YouTube Sans"/>
              </a:rPr>
              <a:t>~ 20clks</a:t>
            </a:r>
          </a:p>
          <a:p>
            <a:pPr lvl="1"/>
            <a:r>
              <a:rPr lang="en-US" dirty="0">
                <a:latin typeface="YouTube Sans"/>
              </a:rPr>
              <a:t>Sin/Cos ~ 50clks</a:t>
            </a:r>
          </a:p>
          <a:p>
            <a:pPr lvl="1"/>
            <a:r>
              <a:rPr lang="uk-UA" dirty="0">
                <a:latin typeface="YouTube Sans"/>
              </a:rPr>
              <a:t>Читання </a:t>
            </a:r>
            <a:r>
              <a:rPr lang="en-US" dirty="0">
                <a:latin typeface="YouTube Sans"/>
              </a:rPr>
              <a:t>RAM ~200-400clks</a:t>
            </a:r>
          </a:p>
        </p:txBody>
      </p:sp>
    </p:spTree>
    <p:extLst>
      <p:ext uri="{BB962C8B-B14F-4D97-AF65-F5344CB8AC3E}">
        <p14:creationId xmlns:p14="http://schemas.microsoft.com/office/powerpoint/2010/main" val="286771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599-54EF-4FC8-5361-AC95AD7E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0713-91BD-D24F-5B5A-F4710D15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249091" cy="4275971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Завдяки цій інформації ми вже можемо зрозуміти деякі результати нашого профілювання!</a:t>
            </a:r>
          </a:p>
          <a:p>
            <a:r>
              <a:rPr lang="en-US" b="1" dirty="0">
                <a:latin typeface="YouTube Sans"/>
              </a:rPr>
              <a:t>CPI</a:t>
            </a:r>
            <a:r>
              <a:rPr lang="en-US" dirty="0">
                <a:latin typeface="YouTube Sans"/>
              </a:rPr>
              <a:t> – clocks per instruction/</a:t>
            </a:r>
            <a:r>
              <a:rPr lang="uk-UA" dirty="0">
                <a:latin typeface="YouTube Sans"/>
              </a:rPr>
              <a:t>такти за інструкцією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справді тільки рахує середню кількість тактів, щоби інструкція перейшла стадію </a:t>
            </a:r>
            <a:r>
              <a:rPr lang="en-US" dirty="0">
                <a:latin typeface="YouTube Sans"/>
              </a:rPr>
              <a:t>Instruction Execution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Чим більше це число, то тим менша </a:t>
            </a:r>
            <a:r>
              <a:rPr lang="ru-RU" dirty="0">
                <a:solidFill>
                  <a:schemeClr val="tx1"/>
                </a:solidFill>
                <a:latin typeface="YouTube Sans"/>
              </a:rPr>
              <a:t>пропускна здатність інструкцій у нашій програмі</a:t>
            </a:r>
            <a:endParaRPr lang="en-US" dirty="0">
              <a:solidFill>
                <a:schemeClr val="tx1"/>
              </a:solidFill>
              <a:latin typeface="YouTube Sans"/>
            </a:endParaRPr>
          </a:p>
          <a:p>
            <a:r>
              <a:rPr lang="en-US" b="1" dirty="0">
                <a:latin typeface="YouTube Sans"/>
              </a:rPr>
              <a:t>IPC</a:t>
            </a:r>
            <a:r>
              <a:rPr lang="en-US" dirty="0">
                <a:latin typeface="YouTube Sans"/>
              </a:rPr>
              <a:t> – instructions per clock/</a:t>
            </a:r>
            <a:r>
              <a:rPr lang="uk-UA" dirty="0">
                <a:latin typeface="YouTube Sans"/>
              </a:rPr>
              <a:t>інструкції за тактом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У наших прикладах ми припускаємо, що ми можемо виконати лише 1 інструкцію за такт, але процесори мають інші оптимізації, щоб іноді досягати ~4</a:t>
            </a:r>
            <a:r>
              <a:rPr lang="en-US" dirty="0" err="1">
                <a:latin typeface="YouTube Sans"/>
              </a:rPr>
              <a:t>instr</a:t>
            </a:r>
            <a:r>
              <a:rPr lang="en-US" dirty="0">
                <a:latin typeface="YouTube Sans"/>
              </a:rPr>
              <a:t>/</a:t>
            </a:r>
            <a:r>
              <a:rPr lang="en-US" dirty="0" err="1">
                <a:latin typeface="YouTube Sans"/>
              </a:rPr>
              <a:t>clk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у найкращому випадку</a:t>
            </a:r>
            <a:endParaRPr lang="en-US" dirty="0">
              <a:latin typeface="YouTube Sans"/>
            </a:endParaRPr>
          </a:p>
          <a:p>
            <a:r>
              <a:rPr lang="en-US" b="1" dirty="0">
                <a:latin typeface="YouTube Sans"/>
              </a:rPr>
              <a:t>STLI_OTHER </a:t>
            </a:r>
            <a:r>
              <a:rPr lang="en-US" dirty="0">
                <a:latin typeface="YouTube Sans"/>
              </a:rPr>
              <a:t>– store-load conflict/</a:t>
            </a:r>
            <a:r>
              <a:rPr lang="uk-UA" dirty="0">
                <a:latin typeface="YouTube Sans"/>
              </a:rPr>
              <a:t>конфлікт зберігання</a:t>
            </a:r>
            <a:r>
              <a:rPr lang="en-US" dirty="0">
                <a:latin typeface="YouTube Sans"/>
              </a:rPr>
              <a:t>-</a:t>
            </a:r>
            <a:r>
              <a:rPr lang="uk-UA" dirty="0">
                <a:latin typeface="YouTube Sans"/>
              </a:rPr>
              <a:t>завантаження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Виникає, коли інструкція чекає на результат однієї або кількох попередніх інструкцій, і не може конвеєрувати ефективно</a:t>
            </a: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7542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7885248" y="2551837"/>
            <a:ext cx="3037136" cy="147732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У нас в конвеєрі ще є інструкції. Ми не знаємо де у коді ми будемо перескакувати аж поки не обчислимо вираз у переході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706AF0-8A0E-A6D7-E861-E41C73E9210B}"/>
              </a:ext>
            </a:extLst>
          </p:cNvPr>
          <p:cNvSpPr/>
          <p:nvPr/>
        </p:nvSpPr>
        <p:spPr>
          <a:xfrm>
            <a:off x="4196132" y="2039353"/>
            <a:ext cx="508215" cy="4708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C9FCD6-4123-DC23-D0AD-C34F350F8314}"/>
              </a:ext>
            </a:extLst>
          </p:cNvPr>
          <p:cNvSpPr txBox="1"/>
          <p:nvPr/>
        </p:nvSpPr>
        <p:spPr>
          <a:xfrm>
            <a:off x="7891265" y="1860146"/>
            <a:ext cx="303713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Інструкція Переходу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BB2AC-95B8-2D53-8384-9D6B748065F4}"/>
              </a:ext>
            </a:extLst>
          </p:cNvPr>
          <p:cNvSpPr/>
          <p:nvPr/>
        </p:nvSpPr>
        <p:spPr>
          <a:xfrm>
            <a:off x="4746458" y="2039353"/>
            <a:ext cx="2018411" cy="4708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44E5E-F37D-7751-8A64-5DDFA03EC142}"/>
              </a:ext>
            </a:extLst>
          </p:cNvPr>
          <p:cNvSpPr/>
          <p:nvPr/>
        </p:nvSpPr>
        <p:spPr>
          <a:xfrm>
            <a:off x="4229923" y="2551838"/>
            <a:ext cx="461268" cy="10821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5" grpId="0" animBg="1"/>
      <p:bldP spid="24" grpId="0" animBg="1"/>
      <p:bldP spid="3" grpId="0" animBg="1"/>
      <p:bldP spid="58" grpId="0" animBg="1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952-579B-1A4D-79AA-E3E20C1D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237F-2804-D922-1E42-DC644BBB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Чи це означає, що якщо є умовний перехід або цикл у коді, то конвеєр мусить просто чекати аж поки всі інструкції не закінчаться</a:t>
            </a:r>
            <a:r>
              <a:rPr lang="en-US" dirty="0">
                <a:latin typeface="YouTube Sans"/>
              </a:rPr>
              <a:t>?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Ні, </a:t>
            </a:r>
            <a:r>
              <a:rPr lang="en-US" dirty="0">
                <a:latin typeface="YouTube Sans"/>
              </a:rPr>
              <a:t>CPUs </a:t>
            </a:r>
            <a:r>
              <a:rPr lang="uk-UA" dirty="0">
                <a:latin typeface="YouTube Sans"/>
              </a:rPr>
              <a:t>пробують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язувати цю проблему, застосовуючи </a:t>
            </a:r>
            <a:r>
              <a:rPr lang="uk-UA" b="1" dirty="0">
                <a:latin typeface="YouTube Sans"/>
              </a:rPr>
              <a:t>модуль передбачення переходів</a:t>
            </a:r>
            <a:r>
              <a:rPr lang="en-US" b="1" dirty="0">
                <a:latin typeface="YouTube Sans"/>
              </a:rPr>
              <a:t>/branch predictor</a:t>
            </a:r>
          </a:p>
          <a:p>
            <a:r>
              <a:rPr lang="uk-UA" dirty="0">
                <a:latin typeface="YouTube Sans"/>
              </a:rPr>
              <a:t>Ідея в тому, </a:t>
            </a:r>
            <a:r>
              <a:rPr lang="ru-RU" dirty="0">
                <a:latin typeface="YouTube Sans"/>
              </a:rPr>
              <a:t>щоб </a:t>
            </a:r>
            <a:r>
              <a:rPr lang="en-US" dirty="0">
                <a:latin typeface="YouTube Sans"/>
              </a:rPr>
              <a:t>CPU </a:t>
            </a:r>
            <a:r>
              <a:rPr lang="ru-RU" dirty="0">
                <a:latin typeface="YouTube Sans"/>
              </a:rPr>
              <a:t>вгадав, куди піде гілка</a:t>
            </a:r>
          </a:p>
          <a:p>
            <a:pPr lvl="1"/>
            <a:r>
              <a:rPr lang="ru-RU" dirty="0">
                <a:latin typeface="YouTube Sans"/>
              </a:rPr>
              <a:t>Якщо ми вгадаємо правильно, ми продовж</a:t>
            </a:r>
            <a:r>
              <a:rPr lang="uk-UA" dirty="0">
                <a:latin typeface="YouTube Sans"/>
              </a:rPr>
              <a:t>уємо</a:t>
            </a:r>
            <a:r>
              <a:rPr lang="ru-RU" dirty="0">
                <a:latin typeface="YouTube Sans"/>
              </a:rPr>
              <a:t> виконання без змін і не мусимо чекати на інструкції у конвеєрі</a:t>
            </a:r>
          </a:p>
          <a:p>
            <a:pPr lvl="1"/>
            <a:r>
              <a:rPr lang="ru-RU" dirty="0">
                <a:latin typeface="YouTube Sans"/>
              </a:rPr>
              <a:t>Якщо ми вгадаємо неправильно, нам доведеться видалити всі інструкції, які ми завантажили в конвеєр і почати виконання з правильного розташування інструкцій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У більшості випадків процесори можуть передбачати розгалуження з точністю &gt;95%, але якщо ваш код здійснюється випадково, ви отримаєте </a:t>
            </a:r>
            <a:r>
              <a:rPr lang="uk-UA" dirty="0">
                <a:latin typeface="YouTube Sans"/>
              </a:rPr>
              <a:t>точність </a:t>
            </a:r>
            <a:r>
              <a:rPr lang="en-US" dirty="0">
                <a:latin typeface="YouTube Sans"/>
              </a:rPr>
              <a:t>~</a:t>
            </a:r>
            <a:r>
              <a:rPr lang="ru-RU" dirty="0">
                <a:latin typeface="YouTube Sans"/>
              </a:rPr>
              <a:t>50%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1483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9DC8-6FF4-C86D-FD28-86A6AB26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Стадії конвеєра</a:t>
            </a:r>
            <a:r>
              <a:rPr lang="en-US" dirty="0">
                <a:latin typeface="YouTube Sans"/>
              </a:rPr>
              <a:t> – </a:t>
            </a:r>
            <a:r>
              <a:rPr lang="uk-UA" dirty="0">
                <a:latin typeface="YouTube Sans"/>
              </a:rPr>
              <a:t>переходи</a:t>
            </a:r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71117-D6D2-EC89-AEB4-02B66591D057}"/>
              </a:ext>
            </a:extLst>
          </p:cNvPr>
          <p:cNvSpPr txBox="1"/>
          <p:nvPr/>
        </p:nvSpPr>
        <p:spPr>
          <a:xfrm>
            <a:off x="4398101" y="5606715"/>
            <a:ext cx="2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YouTube Sans"/>
              </a:rPr>
              <a:t>Цикл</a:t>
            </a:r>
            <a:r>
              <a:rPr lang="en-US" dirty="0">
                <a:latin typeface="YouTube Sans"/>
              </a:rPr>
              <a:t>/Cycle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/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28A75-AF3D-D192-4D1E-746A972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146" y="5083342"/>
                <a:ext cx="3128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/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481DFD-68A0-6E6A-1ED5-55DDA5A1D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93" y="5083342"/>
                <a:ext cx="3128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/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5BDFD-C102-890B-24A1-8D737240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40" y="5083342"/>
                <a:ext cx="312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/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2EC3BC-E6F4-B10F-B4AB-906AC8F1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87" y="5083342"/>
                <a:ext cx="31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/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B4F39-13F4-A4BF-23FF-6FF47C23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34" y="5083342"/>
                <a:ext cx="312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/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37845B-7EE1-C076-01C2-2B1A0B39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81" y="5083342"/>
                <a:ext cx="312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/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C48090-DBA5-35B8-EA7F-23A5C77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8" y="5083342"/>
                <a:ext cx="312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/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073E1E-F801-9169-5BBC-EF61D0C2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75" y="5083342"/>
                <a:ext cx="312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50E22E3-86AB-BF59-DC41-4B4A055EFBB9}"/>
              </a:ext>
            </a:extLst>
          </p:cNvPr>
          <p:cNvSpPr txBox="1"/>
          <p:nvPr/>
        </p:nvSpPr>
        <p:spPr>
          <a:xfrm>
            <a:off x="204537" y="209064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Fetching: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9CE96-2F4B-2D5F-EB37-6085489EF577}"/>
              </a:ext>
            </a:extLst>
          </p:cNvPr>
          <p:cNvSpPr txBox="1"/>
          <p:nvPr/>
        </p:nvSpPr>
        <p:spPr>
          <a:xfrm>
            <a:off x="204537" y="261598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Decoding: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EA1C9-C98B-FC37-3672-2A9203C20AF9}"/>
              </a:ext>
            </a:extLst>
          </p:cNvPr>
          <p:cNvSpPr txBox="1"/>
          <p:nvPr/>
        </p:nvSpPr>
        <p:spPr>
          <a:xfrm>
            <a:off x="204537" y="314132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Parameter Fetching: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C2D89-0204-3CAE-79BA-0031B544D89F}"/>
              </a:ext>
            </a:extLst>
          </p:cNvPr>
          <p:cNvSpPr txBox="1"/>
          <p:nvPr/>
        </p:nvSpPr>
        <p:spPr>
          <a:xfrm>
            <a:off x="204537" y="366666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Instruction Execution: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9518-6316-B968-3E3F-12323F129E90}"/>
              </a:ext>
            </a:extLst>
          </p:cNvPr>
          <p:cNvSpPr txBox="1"/>
          <p:nvPr/>
        </p:nvSpPr>
        <p:spPr>
          <a:xfrm>
            <a:off x="204537" y="4192004"/>
            <a:ext cx="2454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ouTube Sans"/>
              </a:rPr>
              <a:t>Memory/Register Write: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D408-C868-0857-E083-2A8A5DE4DA8E}"/>
              </a:ext>
            </a:extLst>
          </p:cNvPr>
          <p:cNvSpPr txBox="1"/>
          <p:nvPr/>
        </p:nvSpPr>
        <p:spPr>
          <a:xfrm>
            <a:off x="3271145" y="209064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14996-AAE9-011D-8620-8353EBF37F2F}"/>
              </a:ext>
            </a:extLst>
          </p:cNvPr>
          <p:cNvSpPr txBox="1"/>
          <p:nvPr/>
        </p:nvSpPr>
        <p:spPr>
          <a:xfrm>
            <a:off x="3784493" y="261598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1CD50-1531-5D8E-6A9A-150CDB62B78F}"/>
              </a:ext>
            </a:extLst>
          </p:cNvPr>
          <p:cNvSpPr txBox="1"/>
          <p:nvPr/>
        </p:nvSpPr>
        <p:spPr>
          <a:xfrm>
            <a:off x="4297840" y="314132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0F53-1213-24D5-CA8A-13171D5FA00D}"/>
              </a:ext>
            </a:extLst>
          </p:cNvPr>
          <p:cNvSpPr txBox="1"/>
          <p:nvPr/>
        </p:nvSpPr>
        <p:spPr>
          <a:xfrm>
            <a:off x="4811187" y="366666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BE1A3-849F-EBAB-2A3E-68A7E777610D}"/>
              </a:ext>
            </a:extLst>
          </p:cNvPr>
          <p:cNvSpPr txBox="1"/>
          <p:nvPr/>
        </p:nvSpPr>
        <p:spPr>
          <a:xfrm>
            <a:off x="5318517" y="4192004"/>
            <a:ext cx="312821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4A9B5-1073-719D-8563-9B13399963E4}"/>
              </a:ext>
            </a:extLst>
          </p:cNvPr>
          <p:cNvSpPr txBox="1"/>
          <p:nvPr/>
        </p:nvSpPr>
        <p:spPr>
          <a:xfrm>
            <a:off x="3784492" y="209064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2E31-C198-B147-6C89-8C92843CDE72}"/>
              </a:ext>
            </a:extLst>
          </p:cNvPr>
          <p:cNvSpPr txBox="1"/>
          <p:nvPr/>
        </p:nvSpPr>
        <p:spPr>
          <a:xfrm>
            <a:off x="4298400" y="262151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ADFDA-4198-51D5-F6EF-526340BBC8CD}"/>
              </a:ext>
            </a:extLst>
          </p:cNvPr>
          <p:cNvSpPr txBox="1"/>
          <p:nvPr/>
        </p:nvSpPr>
        <p:spPr>
          <a:xfrm>
            <a:off x="4811186" y="3146598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BD1B5-3ABF-D848-C469-229603D5AE55}"/>
              </a:ext>
            </a:extLst>
          </p:cNvPr>
          <p:cNvSpPr txBox="1"/>
          <p:nvPr/>
        </p:nvSpPr>
        <p:spPr>
          <a:xfrm>
            <a:off x="5318517" y="366666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5F29ED-FA4E-232F-BFFE-DD165B32B299}"/>
              </a:ext>
            </a:extLst>
          </p:cNvPr>
          <p:cNvSpPr txBox="1"/>
          <p:nvPr/>
        </p:nvSpPr>
        <p:spPr>
          <a:xfrm>
            <a:off x="5837881" y="4189354"/>
            <a:ext cx="312821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A2FF3-D44C-5F4F-A7FA-6E37FCF0F8BC}"/>
              </a:ext>
            </a:extLst>
          </p:cNvPr>
          <p:cNvSpPr txBox="1"/>
          <p:nvPr/>
        </p:nvSpPr>
        <p:spPr>
          <a:xfrm>
            <a:off x="4297840" y="209064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2E129-883F-C8CB-9544-E3329C68E4B7}"/>
              </a:ext>
            </a:extLst>
          </p:cNvPr>
          <p:cNvSpPr txBox="1"/>
          <p:nvPr/>
        </p:nvSpPr>
        <p:spPr>
          <a:xfrm>
            <a:off x="4811185" y="261598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4F3C0-A9A0-21EE-C1FA-E4D19292A800}"/>
              </a:ext>
            </a:extLst>
          </p:cNvPr>
          <p:cNvSpPr txBox="1"/>
          <p:nvPr/>
        </p:nvSpPr>
        <p:spPr>
          <a:xfrm>
            <a:off x="5318516" y="3140641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14EA7-B6C0-5E75-F55F-43F18C9A0614}"/>
              </a:ext>
            </a:extLst>
          </p:cNvPr>
          <p:cNvSpPr txBox="1"/>
          <p:nvPr/>
        </p:nvSpPr>
        <p:spPr>
          <a:xfrm>
            <a:off x="5837880" y="3664014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874CE4-EC71-AAC1-A262-10F6D6DBBEE9}"/>
              </a:ext>
            </a:extLst>
          </p:cNvPr>
          <p:cNvSpPr txBox="1"/>
          <p:nvPr/>
        </p:nvSpPr>
        <p:spPr>
          <a:xfrm>
            <a:off x="6351227" y="4189012"/>
            <a:ext cx="31282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3B1D87-C2EE-3E5D-445F-CD20A1B30D4D}"/>
              </a:ext>
            </a:extLst>
          </p:cNvPr>
          <p:cNvSpPr txBox="1"/>
          <p:nvPr/>
        </p:nvSpPr>
        <p:spPr>
          <a:xfrm>
            <a:off x="4811185" y="2092611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66212-3B2F-601A-52C9-358A3294B1D4}"/>
              </a:ext>
            </a:extLst>
          </p:cNvPr>
          <p:cNvSpPr txBox="1"/>
          <p:nvPr/>
        </p:nvSpPr>
        <p:spPr>
          <a:xfrm>
            <a:off x="5318516" y="2614618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37E74-5F96-F168-99E3-4ABA139F9927}"/>
              </a:ext>
            </a:extLst>
          </p:cNvPr>
          <p:cNvSpPr txBox="1"/>
          <p:nvPr/>
        </p:nvSpPr>
        <p:spPr>
          <a:xfrm>
            <a:off x="5837879" y="3139677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4CCB39-9243-B221-7506-7DACE9A0A8FD}"/>
              </a:ext>
            </a:extLst>
          </p:cNvPr>
          <p:cNvSpPr txBox="1"/>
          <p:nvPr/>
        </p:nvSpPr>
        <p:spPr>
          <a:xfrm>
            <a:off x="6345210" y="3664014"/>
            <a:ext cx="312821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C5DEC-BDB7-70ED-C479-4F10C6566BC6}"/>
              </a:ext>
            </a:extLst>
          </p:cNvPr>
          <p:cNvSpPr txBox="1"/>
          <p:nvPr/>
        </p:nvSpPr>
        <p:spPr>
          <a:xfrm>
            <a:off x="5318515" y="2088595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FB4CBE-30A3-6862-E70C-E26688C012E4}"/>
              </a:ext>
            </a:extLst>
          </p:cNvPr>
          <p:cNvSpPr txBox="1"/>
          <p:nvPr/>
        </p:nvSpPr>
        <p:spPr>
          <a:xfrm>
            <a:off x="5825847" y="261401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89C27-7E6A-C7AE-F0B4-15E037466D57}"/>
              </a:ext>
            </a:extLst>
          </p:cNvPr>
          <p:cNvSpPr txBox="1"/>
          <p:nvPr/>
        </p:nvSpPr>
        <p:spPr>
          <a:xfrm>
            <a:off x="6351225" y="3146598"/>
            <a:ext cx="31282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C2066-1212-D0F7-A12A-1EBE43FF34DE}"/>
              </a:ext>
            </a:extLst>
          </p:cNvPr>
          <p:cNvSpPr txBox="1"/>
          <p:nvPr/>
        </p:nvSpPr>
        <p:spPr>
          <a:xfrm>
            <a:off x="5837878" y="2090006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6CB811-A321-C040-EC7B-DC9151664DC3}"/>
              </a:ext>
            </a:extLst>
          </p:cNvPr>
          <p:cNvSpPr txBox="1"/>
          <p:nvPr/>
        </p:nvSpPr>
        <p:spPr>
          <a:xfrm>
            <a:off x="6351225" y="2621518"/>
            <a:ext cx="312821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0C8022-032D-5665-58EC-8BF2566E4B31}"/>
              </a:ext>
            </a:extLst>
          </p:cNvPr>
          <p:cNvSpPr txBox="1"/>
          <p:nvPr/>
        </p:nvSpPr>
        <p:spPr>
          <a:xfrm>
            <a:off x="6351225" y="2096520"/>
            <a:ext cx="31282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77B72-3E7F-8233-3C9B-2A3D2D3B3BBA}"/>
              </a:ext>
            </a:extLst>
          </p:cNvPr>
          <p:cNvSpPr txBox="1"/>
          <p:nvPr/>
        </p:nvSpPr>
        <p:spPr>
          <a:xfrm>
            <a:off x="6858555" y="2094420"/>
            <a:ext cx="312821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2DB9B-1E59-4AE0-0D45-980B8AA7EF9A}"/>
              </a:ext>
            </a:extLst>
          </p:cNvPr>
          <p:cNvSpPr txBox="1"/>
          <p:nvPr/>
        </p:nvSpPr>
        <p:spPr>
          <a:xfrm>
            <a:off x="8103269" y="3770604"/>
            <a:ext cx="374182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Якщо ми передбачили неправильно, ми повинні видалити всі ці інструкції та розпочати виконання знову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1825C8-BB8A-74FB-565E-9454685EA2E9}"/>
              </a:ext>
            </a:extLst>
          </p:cNvPr>
          <p:cNvSpPr txBox="1"/>
          <p:nvPr/>
        </p:nvSpPr>
        <p:spPr>
          <a:xfrm>
            <a:off x="8103267" y="2224519"/>
            <a:ext cx="3741819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Тепер ми знаємо,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чи ми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 правильно передбачили чи ні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BB1FB-0AAC-D4D8-4D86-6AD619123269}"/>
              </a:ext>
            </a:extLst>
          </p:cNvPr>
          <p:cNvSpPr txBox="1"/>
          <p:nvPr/>
        </p:nvSpPr>
        <p:spPr>
          <a:xfrm>
            <a:off x="8103267" y="1442264"/>
            <a:ext cx="374181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Ми передбачаємо, де наш код продовжить виконання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4DA785-F549-F738-6F34-92212E67F1AB}"/>
              </a:ext>
            </a:extLst>
          </p:cNvPr>
          <p:cNvSpPr/>
          <p:nvPr/>
        </p:nvSpPr>
        <p:spPr>
          <a:xfrm>
            <a:off x="4298400" y="2088595"/>
            <a:ext cx="327739" cy="3693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C5B67C-FD92-721E-051C-5750C25657E4}"/>
              </a:ext>
            </a:extLst>
          </p:cNvPr>
          <p:cNvCxnSpPr>
            <a:stCxn id="5" idx="6"/>
            <a:endCxn id="40" idx="1"/>
          </p:cNvCxnSpPr>
          <p:nvPr/>
        </p:nvCxnSpPr>
        <p:spPr>
          <a:xfrm>
            <a:off x="4626139" y="2273261"/>
            <a:ext cx="185046" cy="4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04BB862-D37E-B3F7-E2B7-466CC91A7BC7}"/>
              </a:ext>
            </a:extLst>
          </p:cNvPr>
          <p:cNvSpPr/>
          <p:nvPr/>
        </p:nvSpPr>
        <p:spPr>
          <a:xfrm>
            <a:off x="6235364" y="4082011"/>
            <a:ext cx="532512" cy="57751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E9117-17C1-650B-AF41-64491A7EE89F}"/>
              </a:ext>
            </a:extLst>
          </p:cNvPr>
          <p:cNvSpPr/>
          <p:nvPr/>
        </p:nvSpPr>
        <p:spPr>
          <a:xfrm>
            <a:off x="4718662" y="1991226"/>
            <a:ext cx="2025038" cy="5660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2639A-1122-938B-52D3-E4775B241856}"/>
              </a:ext>
            </a:extLst>
          </p:cNvPr>
          <p:cNvSpPr txBox="1"/>
          <p:nvPr/>
        </p:nvSpPr>
        <p:spPr>
          <a:xfrm>
            <a:off x="8103268" y="2990850"/>
            <a:ext cx="3741821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Якщо ми правильно вгадали, то можемо далі виконувати без змін </a:t>
            </a:r>
            <a:r>
              <a:rPr lang="en-US" dirty="0">
                <a:solidFill>
                  <a:schemeClr val="bg1"/>
                </a:solidFill>
                <a:latin typeface="YouTube Sans"/>
                <a:sym typeface="Wingdings" panose="05000000000000000000" pitchFamily="2" charset="2"/>
              </a:rPr>
              <a:t>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9496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5" grpId="0" animBg="1"/>
      <p:bldP spid="46" grpId="0" animBg="1"/>
      <p:bldP spid="47" grpId="0" animBg="1"/>
      <p:bldP spid="47" grpId="1" animBg="1"/>
      <p:bldP spid="50" grpId="0" animBg="1"/>
      <p:bldP spid="51" grpId="0" animBg="1"/>
      <p:bldP spid="51" grpId="1" animBg="1"/>
      <p:bldP spid="53" grpId="0" animBg="1"/>
      <p:bldP spid="53" grpId="1" animBg="1"/>
      <p:bldP spid="55" grpId="0" animBg="1"/>
      <p:bldP spid="24" grpId="0" animBg="1"/>
      <p:bldP spid="58" grpId="0" animBg="1"/>
      <p:bldP spid="4" grpId="0" animBg="1"/>
      <p:bldP spid="5" grpId="0" animBg="1"/>
      <p:bldP spid="17" grpId="0" animBg="1"/>
      <p:bldP spid="18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952-579B-1A4D-79AA-E3E20C1D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коду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237F-2804-D922-1E42-DC644BBB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Отже, яким чином ми можемо використати цю інформацію для прискорення нашої програми?</a:t>
            </a:r>
          </a:p>
          <a:p>
            <a:r>
              <a:rPr lang="en-US" dirty="0">
                <a:latin typeface="YouTube Sans"/>
              </a:rPr>
              <a:t>AMD </a:t>
            </a:r>
            <a:r>
              <a:rPr lang="en-US" dirty="0" err="1">
                <a:latin typeface="YouTube Sans"/>
              </a:rPr>
              <a:t>uProf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вказує, що під час виконання, </a:t>
            </a:r>
            <a:r>
              <a:rPr lang="en-US" dirty="0">
                <a:latin typeface="YouTube Sans"/>
              </a:rPr>
              <a:t>CPI </a:t>
            </a:r>
            <a:r>
              <a:rPr lang="uk-UA" dirty="0">
                <a:latin typeface="YouTube Sans"/>
              </a:rPr>
              <a:t>є дуже високим</a:t>
            </a:r>
          </a:p>
          <a:p>
            <a:pPr lvl="1"/>
            <a:r>
              <a:rPr lang="uk-UA" dirty="0">
                <a:latin typeface="YouTube Sans"/>
              </a:rPr>
              <a:t>Отже, ми конвеєр використовуєм неефективно</a:t>
            </a:r>
          </a:p>
          <a:p>
            <a:pPr lvl="1"/>
            <a:r>
              <a:rPr lang="uk-UA" dirty="0">
                <a:latin typeface="YouTube Sans"/>
              </a:rPr>
              <a:t>У нас є троги залежностей, але також може є латентні інструкції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Можемо це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двома способами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en-US" dirty="0">
                <a:latin typeface="YouTube Sans"/>
              </a:rPr>
              <a:t>1) </a:t>
            </a:r>
            <a:r>
              <a:rPr lang="ru-RU" dirty="0">
                <a:latin typeface="YouTube Sans"/>
              </a:rPr>
              <a:t>Зменшіть </a:t>
            </a:r>
            <a:r>
              <a:rPr lang="uk-UA" dirty="0">
                <a:latin typeface="YouTube Sans"/>
              </a:rPr>
              <a:t>кількість</a:t>
            </a:r>
            <a:r>
              <a:rPr lang="ru-RU" dirty="0">
                <a:latin typeface="YouTube Sans"/>
              </a:rPr>
              <a:t> роботи, яку наш код </a:t>
            </a:r>
            <a:r>
              <a:rPr lang="uk-UA" dirty="0">
                <a:latin typeface="YouTube Sans"/>
              </a:rPr>
              <a:t>виконує</a:t>
            </a:r>
            <a:endParaRPr lang="ru-RU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2) </a:t>
            </a:r>
            <a:r>
              <a:rPr lang="ru-RU" dirty="0">
                <a:latin typeface="YouTube Sans"/>
              </a:rPr>
              <a:t>Зменшіть проблеми, які спричинюють погану конвеєрність інструкцій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4379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Попереднє обчислення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7731733" cy="1820132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Ми знаємо, що високолатентні інструкції можуть сповільнити конвеєр</a:t>
            </a:r>
          </a:p>
          <a:p>
            <a:r>
              <a:rPr lang="uk-UA" dirty="0">
                <a:latin typeface="YouTube Sans"/>
              </a:rPr>
              <a:t>У нашому циклі є кілька місць, де ми ділимо, і ми бачимо, що цей код займає ~13% загального часу виконання!</a:t>
            </a:r>
          </a:p>
          <a:p>
            <a:pPr lvl="1"/>
            <a:r>
              <a:rPr lang="uk-UA" dirty="0">
                <a:latin typeface="YouTube Sans"/>
              </a:rPr>
              <a:t>Якщо ми це спростимо, то може навіть буде менше регістрів що нам треба зберігати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D03A87-1689-150F-2A36-EEEF2C63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3" y="3560463"/>
            <a:ext cx="8901363" cy="3110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21895-4E01-B04A-37E3-87DFEDF202B0}"/>
              </a:ext>
            </a:extLst>
          </p:cNvPr>
          <p:cNvSpPr/>
          <p:nvPr/>
        </p:nvSpPr>
        <p:spPr>
          <a:xfrm>
            <a:off x="2989847" y="3603457"/>
            <a:ext cx="1383632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1A2EA-54B3-A53A-5058-62E5EAB5720F}"/>
              </a:ext>
            </a:extLst>
          </p:cNvPr>
          <p:cNvSpPr/>
          <p:nvPr/>
        </p:nvSpPr>
        <p:spPr>
          <a:xfrm>
            <a:off x="4690311" y="3596557"/>
            <a:ext cx="1383632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24600-732B-FB3E-A1BF-10B959338AC5}"/>
              </a:ext>
            </a:extLst>
          </p:cNvPr>
          <p:cNvSpPr/>
          <p:nvPr/>
        </p:nvSpPr>
        <p:spPr>
          <a:xfrm>
            <a:off x="6388771" y="3582757"/>
            <a:ext cx="1383632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8017B-062C-2F3C-25F6-6FCB2A1BF653}"/>
              </a:ext>
            </a:extLst>
          </p:cNvPr>
          <p:cNvSpPr/>
          <p:nvPr/>
        </p:nvSpPr>
        <p:spPr>
          <a:xfrm>
            <a:off x="6438902" y="3930788"/>
            <a:ext cx="1574130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9D6858-579C-CEB4-7D8E-36679EF0BDAD}"/>
              </a:ext>
            </a:extLst>
          </p:cNvPr>
          <p:cNvSpPr/>
          <p:nvPr/>
        </p:nvSpPr>
        <p:spPr>
          <a:xfrm>
            <a:off x="4552950" y="3944588"/>
            <a:ext cx="1574130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F7CE1D-5409-9ECD-D5B4-8E818EF78332}"/>
              </a:ext>
            </a:extLst>
          </p:cNvPr>
          <p:cNvSpPr/>
          <p:nvPr/>
        </p:nvSpPr>
        <p:spPr>
          <a:xfrm>
            <a:off x="2691062" y="3951488"/>
            <a:ext cx="1574130" cy="210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781F1-6851-B26C-92E7-131D249F9DCD}"/>
              </a:ext>
            </a:extLst>
          </p:cNvPr>
          <p:cNvSpPr txBox="1"/>
          <p:nvPr/>
        </p:nvSpPr>
        <p:spPr>
          <a:xfrm>
            <a:off x="8993605" y="1570121"/>
            <a:ext cx="2893595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Жодна з цих змінних не залежить ні від чого в циклі, ми можемо попередньо обчислити ділення за межами циклу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72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0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2E47-E2C6-FBF7-2438-7BDF746A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Попереднє обчислення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E3596-9920-0585-8AD8-2302F8A2A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Можливо, ви зауважили, що ця зміна коду була дуже простою і компілятор повинен знати, що значення положення вершини не змінюється всередині циклу. 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То ж чому компілятор не міг сам виконати ці оптимізації?</a:t>
                </a:r>
              </a:p>
              <a:p>
                <a:r>
                  <a:rPr lang="uk-UA" dirty="0">
                    <a:latin typeface="YouTube Sans"/>
                  </a:rPr>
                  <a:t>Відповідь - точність. Виведення оптимізованої програми має бути точно таким же, як і виведення неоптимізованої програми, що важко зробити зі змінними </a:t>
                </a:r>
                <a:r>
                  <a:rPr lang="en-US" dirty="0">
                    <a:latin typeface="YouTube Sans"/>
                  </a:rPr>
                  <a:t>float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en-US" dirty="0">
                    <a:latin typeface="YouTube Sans"/>
                  </a:rPr>
                  <a:t>Floats </a:t>
                </a:r>
                <a:r>
                  <a:rPr lang="uk-UA" dirty="0">
                    <a:latin typeface="YouTube Sans"/>
                  </a:rPr>
                  <a:t>не є асоціативними, наприклад: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ru-RU" dirty="0">
                    <a:latin typeface="YouTube Sans"/>
                  </a:rPr>
                  <a:t>Для наших цілей невеликі </a:t>
                </a:r>
                <a:r>
                  <a:rPr lang="uk-UA" dirty="0">
                    <a:latin typeface="YouTube Sans"/>
                  </a:rPr>
                  <a:t>різниці</a:t>
                </a:r>
                <a:r>
                  <a:rPr lang="ru-RU" dirty="0">
                    <a:latin typeface="YouTube Sans"/>
                  </a:rPr>
                  <a:t> в значеннях UV і Z, додані цими змінними, цілком допустимі, але є інші програми, де це не так.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ru-RU" dirty="0">
                    <a:latin typeface="YouTube Sans"/>
                  </a:rPr>
                  <a:t>Компілятор ніколи не матиме контексту, який ми маємо для випадків використання наших кодів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E3596-9920-0585-8AD8-2302F8A2A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8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B81A-6D2F-1BCA-D21D-2A612E38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реберних рівнянь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E8A1E-A287-E080-BCD7-C7CB5AF7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10775723" cy="1684421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Однією з найповільніших частин нашого коду є обчислення рівнянь </a:t>
            </a:r>
            <a:r>
              <a:rPr lang="uk-UA" dirty="0">
                <a:latin typeface="YouTube Sans"/>
              </a:rPr>
              <a:t>ребра</a:t>
            </a:r>
            <a:r>
              <a:rPr lang="ru-RU" dirty="0">
                <a:latin typeface="YouTube Sans"/>
              </a:rPr>
              <a:t> для кожного пікселя (~40%)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Обчислення PixelPoint позначено як повільне, але пам’ятайте, що статистичні профайлери є неточними</a:t>
            </a:r>
          </a:p>
          <a:p>
            <a:pPr lvl="1"/>
            <a:r>
              <a:rPr lang="ru-RU" dirty="0">
                <a:latin typeface="YouTube Sans"/>
              </a:rPr>
              <a:t>Можливо, частину роботи для рівняння </a:t>
            </a:r>
            <a:r>
              <a:rPr lang="uk-UA" dirty="0">
                <a:latin typeface="YouTube Sans"/>
              </a:rPr>
              <a:t>ребра</a:t>
            </a:r>
            <a:r>
              <a:rPr lang="ru-RU" dirty="0">
                <a:latin typeface="YouTube Sans"/>
              </a:rPr>
              <a:t> було позначено як роботу для PixelPoint</a:t>
            </a:r>
            <a:endParaRPr lang="en-US" dirty="0">
              <a:latin typeface="YouTube Sans"/>
            </a:endParaRPr>
          </a:p>
        </p:txBody>
      </p:sp>
      <p:pic>
        <p:nvPicPr>
          <p:cNvPr id="51" name="Picture 5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AA50C-8D8E-79D5-CA95-1470B8EFE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3" y="3045046"/>
            <a:ext cx="9577137" cy="362472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8F9FA40-BED9-EC55-899D-15095A6AD41B}"/>
              </a:ext>
            </a:extLst>
          </p:cNvPr>
          <p:cNvSpPr/>
          <p:nvPr/>
        </p:nvSpPr>
        <p:spPr>
          <a:xfrm>
            <a:off x="1311442" y="4824663"/>
            <a:ext cx="8602578" cy="12813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F486FA-4ABB-FC4E-208F-5D03A8C9E976}"/>
              </a:ext>
            </a:extLst>
          </p:cNvPr>
          <p:cNvSpPr/>
          <p:nvPr/>
        </p:nvSpPr>
        <p:spPr>
          <a:xfrm>
            <a:off x="1311442" y="4457700"/>
            <a:ext cx="8602578" cy="1864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86EE-E696-A2A0-5009-17A6B89E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Стратегії оптимізації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38E5-ADB7-28BE-82FC-CBE1EDE74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10828" cy="4351337"/>
          </a:xfrm>
        </p:spPr>
        <p:txBody>
          <a:bodyPr/>
          <a:lstStyle/>
          <a:p>
            <a:r>
              <a:rPr lang="en-US" dirty="0">
                <a:latin typeface="YouTube Sans"/>
              </a:rPr>
              <a:t>1) </a:t>
            </a:r>
            <a:r>
              <a:rPr lang="ru-RU" dirty="0">
                <a:latin typeface="YouTube Sans"/>
              </a:rPr>
              <a:t>Ми можемо спробувати кілька речей і побачити чи програми швидше здійснюється 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Зазвичай ми знаємо, де наша програма повільна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можемо спробувати кілька трюків, які</a:t>
            </a:r>
            <a:r>
              <a:rPr lang="en-US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можуть зробити програму швидшою</a:t>
            </a:r>
            <a:endParaRPr lang="en-US" dirty="0">
              <a:latin typeface="YouTube Sans"/>
            </a:endParaRPr>
          </a:p>
          <a:p>
            <a:r>
              <a:rPr lang="en-US" dirty="0">
                <a:latin typeface="YouTube Sans"/>
              </a:rPr>
              <a:t>2) </a:t>
            </a:r>
            <a:r>
              <a:rPr lang="ru-RU" dirty="0">
                <a:latin typeface="YouTube Sans"/>
              </a:rPr>
              <a:t>Ми можемо використовувати інструменти, щоб спробувати проаналізувати, чому наша програма працює повільно, і використовувати цю інформацію для оптимізації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Набагато кращий метод зрозуміти, що требра робити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Потрібно трохи більше знання, але це не дуже складно!</a:t>
            </a:r>
            <a:r>
              <a:rPr lang="en-US" dirty="0">
                <a:latin typeface="YouTube Sans"/>
              </a:rPr>
              <a:t> </a:t>
            </a:r>
          </a:p>
          <a:p>
            <a:pPr lvl="2"/>
            <a:r>
              <a:rPr lang="ru-RU" dirty="0">
                <a:latin typeface="YouTube Sans"/>
              </a:rPr>
              <a:t>Більшість людей просто не намагаються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072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B81A-6D2F-1BCA-D21D-2A612E38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Оптимізація реберних рівнянь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278934" cy="4740442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latin typeface="YouTube Sans"/>
                  </a:rPr>
                  <a:t>Наразі, ми обчислюємо наші рівняння ребер повністю для кожного пікселя, але ми знаємо, що ми завжди рухатимемося зліва направо на один піксель і рухатимемося вниз на один рядок пікселів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Чи можемо вивести простіші рівняння, застосовуючи це знання</a:t>
                </a:r>
                <a:r>
                  <a:rPr lang="en-US" dirty="0">
                    <a:latin typeface="YouTube Sans"/>
                  </a:rPr>
                  <a:t>?</a:t>
                </a:r>
              </a:p>
              <a:p>
                <a:r>
                  <a:rPr lang="ru-RU" dirty="0">
                    <a:latin typeface="YouTube Sans"/>
                  </a:rPr>
                  <a:t>Припустимо, у нас є 2 нових значення</a:t>
                </a:r>
                <a:r>
                  <a:rPr lang="en-US" dirty="0">
                    <a:latin typeface="YouTube Sans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r>
                  <a:rPr lang="en-US" dirty="0">
                    <a:latin typeface="YouTube Sans"/>
                  </a:rPr>
                  <a:t> = </a:t>
                </a:r>
                <a:r>
                  <a:rPr lang="uk-UA" dirty="0">
                    <a:latin typeface="YouTube Sans"/>
                  </a:rPr>
                  <a:t>Різниця рівняння ребер між положенням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r>
                  <a:rPr lang="en-US" dirty="0">
                    <a:latin typeface="YouTube Sans"/>
                  </a:rPr>
                  <a:t> = </a:t>
                </a:r>
                <a:r>
                  <a:rPr lang="uk-UA" dirty="0">
                    <a:latin typeface="YouTube Sans"/>
                  </a:rPr>
                  <a:t>Різниця рівняння ребер між положенням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Якщо ці значення є легко обчислити, то може прискоримо обчислення рівняння ребер!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278934" cy="4740442"/>
              </a:xfrm>
              <a:blipFill>
                <a:blip r:embed="rId2"/>
                <a:stretch>
                  <a:fillRect l="-231" t="-900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D2EFDC22-7820-B95E-F79B-69194ADE2A3E}"/>
              </a:ext>
            </a:extLst>
          </p:cNvPr>
          <p:cNvSpPr/>
          <p:nvPr/>
        </p:nvSpPr>
        <p:spPr>
          <a:xfrm>
            <a:off x="6942567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F671E6-526D-AE93-8462-13CA5FD10CC0}"/>
              </a:ext>
            </a:extLst>
          </p:cNvPr>
          <p:cNvSpPr/>
          <p:nvPr/>
        </p:nvSpPr>
        <p:spPr>
          <a:xfrm>
            <a:off x="7141089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9754FE-93B1-CC47-BF1F-CDEF263C8F89}"/>
              </a:ext>
            </a:extLst>
          </p:cNvPr>
          <p:cNvSpPr/>
          <p:nvPr/>
        </p:nvSpPr>
        <p:spPr>
          <a:xfrm>
            <a:off x="7405783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075BDEC-3DB3-662A-BF0E-A56447534B0D}"/>
              </a:ext>
            </a:extLst>
          </p:cNvPr>
          <p:cNvSpPr/>
          <p:nvPr/>
        </p:nvSpPr>
        <p:spPr>
          <a:xfrm>
            <a:off x="7604305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A9121B-EC4A-42D5-128A-DD7F4682E492}"/>
              </a:ext>
            </a:extLst>
          </p:cNvPr>
          <p:cNvSpPr/>
          <p:nvPr/>
        </p:nvSpPr>
        <p:spPr>
          <a:xfrm>
            <a:off x="6942567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EAA44C-CF58-56D8-7785-D1740512BCAC}"/>
              </a:ext>
            </a:extLst>
          </p:cNvPr>
          <p:cNvSpPr/>
          <p:nvPr/>
        </p:nvSpPr>
        <p:spPr>
          <a:xfrm>
            <a:off x="7141089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B88A14-CEFE-856F-0C39-95438D0B1D38}"/>
              </a:ext>
            </a:extLst>
          </p:cNvPr>
          <p:cNvSpPr/>
          <p:nvPr/>
        </p:nvSpPr>
        <p:spPr>
          <a:xfrm>
            <a:off x="7405783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BC4250F-F896-2FF6-5B27-22B1ACB98709}"/>
              </a:ext>
            </a:extLst>
          </p:cNvPr>
          <p:cNvSpPr/>
          <p:nvPr/>
        </p:nvSpPr>
        <p:spPr>
          <a:xfrm>
            <a:off x="7604305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9F384F-3F03-938A-B466-D8234472DE91}"/>
              </a:ext>
            </a:extLst>
          </p:cNvPr>
          <p:cNvSpPr/>
          <p:nvPr/>
        </p:nvSpPr>
        <p:spPr>
          <a:xfrm>
            <a:off x="6942567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F67A0B-E7AA-4B3F-68FA-B7F8AC8B6506}"/>
              </a:ext>
            </a:extLst>
          </p:cNvPr>
          <p:cNvSpPr/>
          <p:nvPr/>
        </p:nvSpPr>
        <p:spPr>
          <a:xfrm>
            <a:off x="7141089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D0BD98-1529-D0A4-503F-A52A3A3A9EB7}"/>
              </a:ext>
            </a:extLst>
          </p:cNvPr>
          <p:cNvSpPr/>
          <p:nvPr/>
        </p:nvSpPr>
        <p:spPr>
          <a:xfrm>
            <a:off x="7405783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A15A92E-23FA-7870-5E24-0BB5D43F72AF}"/>
              </a:ext>
            </a:extLst>
          </p:cNvPr>
          <p:cNvSpPr/>
          <p:nvPr/>
        </p:nvSpPr>
        <p:spPr>
          <a:xfrm>
            <a:off x="7604305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2BB4C3-B674-94A9-2B17-66DA4D3FF7CF}"/>
              </a:ext>
            </a:extLst>
          </p:cNvPr>
          <p:cNvSpPr/>
          <p:nvPr/>
        </p:nvSpPr>
        <p:spPr>
          <a:xfrm>
            <a:off x="6942567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220EF91-46A9-E1B8-E394-B61743CF2F01}"/>
              </a:ext>
            </a:extLst>
          </p:cNvPr>
          <p:cNvSpPr/>
          <p:nvPr/>
        </p:nvSpPr>
        <p:spPr>
          <a:xfrm>
            <a:off x="7141089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54BBBA-37F7-A790-3FD1-273E1767FB4E}"/>
              </a:ext>
            </a:extLst>
          </p:cNvPr>
          <p:cNvSpPr/>
          <p:nvPr/>
        </p:nvSpPr>
        <p:spPr>
          <a:xfrm>
            <a:off x="7405783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2DD7E4F-E468-A28C-2ED5-D4023B707105}"/>
              </a:ext>
            </a:extLst>
          </p:cNvPr>
          <p:cNvSpPr/>
          <p:nvPr/>
        </p:nvSpPr>
        <p:spPr>
          <a:xfrm>
            <a:off x="7604305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4E84859-E55A-92DF-5298-56DD1AE9ABB0}"/>
              </a:ext>
            </a:extLst>
          </p:cNvPr>
          <p:cNvSpPr/>
          <p:nvPr/>
        </p:nvSpPr>
        <p:spPr>
          <a:xfrm>
            <a:off x="7871004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A78A441-ED71-7AD3-CABB-E9AF15B6E41C}"/>
              </a:ext>
            </a:extLst>
          </p:cNvPr>
          <p:cNvSpPr/>
          <p:nvPr/>
        </p:nvSpPr>
        <p:spPr>
          <a:xfrm>
            <a:off x="8069526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2AD9D7-42DF-CBF9-FE9E-3D118178A891}"/>
              </a:ext>
            </a:extLst>
          </p:cNvPr>
          <p:cNvSpPr/>
          <p:nvPr/>
        </p:nvSpPr>
        <p:spPr>
          <a:xfrm>
            <a:off x="8334220" y="2201779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FFA198-7101-CD7D-734E-B8D42598B665}"/>
              </a:ext>
            </a:extLst>
          </p:cNvPr>
          <p:cNvSpPr/>
          <p:nvPr/>
        </p:nvSpPr>
        <p:spPr>
          <a:xfrm>
            <a:off x="8532742" y="2376236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1CA3138-AFB0-552D-2296-42DA8A445A00}"/>
              </a:ext>
            </a:extLst>
          </p:cNvPr>
          <p:cNvSpPr/>
          <p:nvPr/>
        </p:nvSpPr>
        <p:spPr>
          <a:xfrm>
            <a:off x="7871004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AFDBD90-FFD4-7D88-AB4A-44FA862FEAF0}"/>
              </a:ext>
            </a:extLst>
          </p:cNvPr>
          <p:cNvSpPr/>
          <p:nvPr/>
        </p:nvSpPr>
        <p:spPr>
          <a:xfrm>
            <a:off x="8069526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21E21A6-FE2F-13A4-3040-CCE5ACE2C16D}"/>
              </a:ext>
            </a:extLst>
          </p:cNvPr>
          <p:cNvSpPr/>
          <p:nvPr/>
        </p:nvSpPr>
        <p:spPr>
          <a:xfrm>
            <a:off x="8334220" y="2622884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5E2E6E3-06E0-ED81-941E-0E02054FF701}"/>
              </a:ext>
            </a:extLst>
          </p:cNvPr>
          <p:cNvSpPr/>
          <p:nvPr/>
        </p:nvSpPr>
        <p:spPr>
          <a:xfrm>
            <a:off x="8532742" y="2797341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D3C56D5-76D8-97D1-A742-5DF92776BF2A}"/>
              </a:ext>
            </a:extLst>
          </p:cNvPr>
          <p:cNvSpPr/>
          <p:nvPr/>
        </p:nvSpPr>
        <p:spPr>
          <a:xfrm>
            <a:off x="7871004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470EF9-478E-7CB9-F72D-3B95C1A98AF2}"/>
              </a:ext>
            </a:extLst>
          </p:cNvPr>
          <p:cNvSpPr/>
          <p:nvPr/>
        </p:nvSpPr>
        <p:spPr>
          <a:xfrm>
            <a:off x="8069526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B6A7AF-D6D3-0B61-0315-4810D0DA4285}"/>
              </a:ext>
            </a:extLst>
          </p:cNvPr>
          <p:cNvSpPr/>
          <p:nvPr/>
        </p:nvSpPr>
        <p:spPr>
          <a:xfrm>
            <a:off x="8334220" y="3043987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6229BC-DBF8-8638-692E-53A8478BA985}"/>
              </a:ext>
            </a:extLst>
          </p:cNvPr>
          <p:cNvSpPr/>
          <p:nvPr/>
        </p:nvSpPr>
        <p:spPr>
          <a:xfrm>
            <a:off x="8532742" y="3218444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1B20E9-34E4-7D9F-851C-D3551BC2B26E}"/>
              </a:ext>
            </a:extLst>
          </p:cNvPr>
          <p:cNvSpPr/>
          <p:nvPr/>
        </p:nvSpPr>
        <p:spPr>
          <a:xfrm>
            <a:off x="7871004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A42DBC-B9C7-6007-33CE-7A0D0AD74171}"/>
              </a:ext>
            </a:extLst>
          </p:cNvPr>
          <p:cNvSpPr/>
          <p:nvPr/>
        </p:nvSpPr>
        <p:spPr>
          <a:xfrm>
            <a:off x="8069526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EF31CF4-0946-676E-4054-51186B1EBBA6}"/>
              </a:ext>
            </a:extLst>
          </p:cNvPr>
          <p:cNvSpPr/>
          <p:nvPr/>
        </p:nvSpPr>
        <p:spPr>
          <a:xfrm>
            <a:off x="8334220" y="3465092"/>
            <a:ext cx="463216" cy="42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402F3C8-95DE-6596-2DFD-A45E385BF1A6}"/>
              </a:ext>
            </a:extLst>
          </p:cNvPr>
          <p:cNvSpPr/>
          <p:nvPr/>
        </p:nvSpPr>
        <p:spPr>
          <a:xfrm>
            <a:off x="8532742" y="3639549"/>
            <a:ext cx="72189" cy="7218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7643450-49C5-7714-B2D2-6349642A54B4}"/>
                  </a:ext>
                </a:extLst>
              </p:cNvPr>
              <p:cNvSpPr txBox="1"/>
              <p:nvPr/>
            </p:nvSpPr>
            <p:spPr>
              <a:xfrm>
                <a:off x="9296044" y="2618070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7643450-49C5-7714-B2D2-6349642A5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44" y="2618070"/>
                <a:ext cx="1427314" cy="289182"/>
              </a:xfrm>
              <a:prstGeom prst="rect">
                <a:avLst/>
              </a:prstGeom>
              <a:blipFill>
                <a:blip r:embed="rId3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3D29BF3-B9D2-3C98-3672-9DD59AECC49A}"/>
                  </a:ext>
                </a:extLst>
              </p:cNvPr>
              <p:cNvSpPr txBox="1"/>
              <p:nvPr/>
            </p:nvSpPr>
            <p:spPr>
              <a:xfrm>
                <a:off x="9295350" y="2618076"/>
                <a:ext cx="142199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3D29BF3-B9D2-3C98-3672-9DD59AEC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350" y="2618076"/>
                <a:ext cx="1421992" cy="289182"/>
              </a:xfrm>
              <a:prstGeom prst="rect">
                <a:avLst/>
              </a:prstGeom>
              <a:blipFill>
                <a:blip r:embed="rId4"/>
                <a:stretch>
                  <a:fillRect l="-5150" r="-858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87B1F-ED4B-4F29-51BD-4B5EDA4A7F29}"/>
                  </a:ext>
                </a:extLst>
              </p:cNvPr>
              <p:cNvSpPr txBox="1"/>
              <p:nvPr/>
            </p:nvSpPr>
            <p:spPr>
              <a:xfrm>
                <a:off x="10775849" y="2605019"/>
                <a:ext cx="869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𝐷𝑖𝑓𝑓𝑌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87B1F-ED4B-4F29-51BD-4B5EDA4A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849" y="2605019"/>
                <a:ext cx="869662" cy="276999"/>
              </a:xfrm>
              <a:prstGeom prst="rect">
                <a:avLst/>
              </a:prstGeom>
              <a:blipFill>
                <a:blip r:embed="rId5"/>
                <a:stretch>
                  <a:fillRect l="-4930" r="-915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EFD7742-98F1-06CE-CD50-14C65EC57CF1}"/>
                  </a:ext>
                </a:extLst>
              </p:cNvPr>
              <p:cNvSpPr txBox="1"/>
              <p:nvPr/>
            </p:nvSpPr>
            <p:spPr>
              <a:xfrm>
                <a:off x="9296044" y="1620561"/>
                <a:ext cx="1427314" cy="28918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EFD7742-98F1-06CE-CD50-14C65EC5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44" y="1620561"/>
                <a:ext cx="1427314" cy="289182"/>
              </a:xfrm>
              <a:prstGeom prst="rect">
                <a:avLst/>
              </a:prstGeom>
              <a:blipFill>
                <a:blip r:embed="rId6"/>
                <a:stretch>
                  <a:fillRect l="-4184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39AAF85-5FE4-1996-12CA-CEC1EA72DE21}"/>
                  </a:ext>
                </a:extLst>
              </p:cNvPr>
              <p:cNvSpPr txBox="1"/>
              <p:nvPr/>
            </p:nvSpPr>
            <p:spPr>
              <a:xfrm>
                <a:off x="9296044" y="2616442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39AAF85-5FE4-1996-12CA-CEC1EA72D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44" y="2616442"/>
                <a:ext cx="1427314" cy="289182"/>
              </a:xfrm>
              <a:prstGeom prst="rect">
                <a:avLst/>
              </a:prstGeom>
              <a:blipFill>
                <a:blip r:embed="rId7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B3BD7DB-B380-DACE-EFB3-1C49A206C6EE}"/>
                  </a:ext>
                </a:extLst>
              </p:cNvPr>
              <p:cNvSpPr txBox="1"/>
              <p:nvPr/>
            </p:nvSpPr>
            <p:spPr>
              <a:xfrm>
                <a:off x="9294391" y="2618934"/>
                <a:ext cx="142199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B3BD7DB-B380-DACE-EFB3-1C49A206C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91" y="2618934"/>
                <a:ext cx="1421992" cy="289182"/>
              </a:xfrm>
              <a:prstGeom prst="rect">
                <a:avLst/>
              </a:prstGeom>
              <a:blipFill>
                <a:blip r:embed="rId8"/>
                <a:stretch>
                  <a:fillRect l="-5150" t="-2128" r="-85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9D5460-887F-E98A-2CE8-649B8C6D71B8}"/>
              </a:ext>
            </a:extLst>
          </p:cNvPr>
          <p:cNvCxnSpPr>
            <a:cxnSpLocks/>
          </p:cNvCxnSpPr>
          <p:nvPr/>
        </p:nvCxnSpPr>
        <p:spPr>
          <a:xfrm flipH="1" flipV="1">
            <a:off x="9750840" y="1918405"/>
            <a:ext cx="1356" cy="703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2CD703B-641B-BFF5-BEEC-5BC3DBCFBAAC}"/>
                  </a:ext>
                </a:extLst>
              </p:cNvPr>
              <p:cNvSpPr txBox="1"/>
              <p:nvPr/>
            </p:nvSpPr>
            <p:spPr>
              <a:xfrm>
                <a:off x="10777056" y="2605889"/>
                <a:ext cx="879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𝐷𝑖𝑓𝑓𝑋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2CD703B-641B-BFF5-BEEC-5BC3DBCFB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056" y="2605889"/>
                <a:ext cx="879280" cy="276999"/>
              </a:xfrm>
              <a:prstGeom prst="rect">
                <a:avLst/>
              </a:prstGeom>
              <a:blipFill>
                <a:blip r:embed="rId9"/>
                <a:stretch>
                  <a:fillRect l="-4861" r="-833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A0E8427-2A81-57FD-5C3E-94F6A6739CA5}"/>
                  </a:ext>
                </a:extLst>
              </p:cNvPr>
              <p:cNvSpPr txBox="1"/>
              <p:nvPr/>
            </p:nvSpPr>
            <p:spPr>
              <a:xfrm>
                <a:off x="9294392" y="2615605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A0E8427-2A81-57FD-5C3E-94F6A673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92" y="2615605"/>
                <a:ext cx="1427314" cy="289182"/>
              </a:xfrm>
              <a:prstGeom prst="rect">
                <a:avLst/>
              </a:prstGeom>
              <a:blipFill>
                <a:blip r:embed="rId10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FBCABC0-1DC5-E459-BCB9-30FBDB540598}"/>
              </a:ext>
            </a:extLst>
          </p:cNvPr>
          <p:cNvCxnSpPr>
            <a:cxnSpLocks/>
          </p:cNvCxnSpPr>
          <p:nvPr/>
        </p:nvCxnSpPr>
        <p:spPr>
          <a:xfrm>
            <a:off x="10209704" y="1909743"/>
            <a:ext cx="0" cy="695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7FAFE2F-8D38-C4FB-6F56-ED9C9094B5F1}"/>
                  </a:ext>
                </a:extLst>
              </p:cNvPr>
              <p:cNvSpPr txBox="1"/>
              <p:nvPr/>
            </p:nvSpPr>
            <p:spPr>
              <a:xfrm>
                <a:off x="9294392" y="2617043"/>
                <a:ext cx="14273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7FAFE2F-8D38-C4FB-6F56-ED9C9094B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92" y="2617043"/>
                <a:ext cx="1427314" cy="289182"/>
              </a:xfrm>
              <a:prstGeom prst="rect">
                <a:avLst/>
              </a:prstGeom>
              <a:blipFill>
                <a:blip r:embed="rId11"/>
                <a:stretch>
                  <a:fillRect l="-5128" r="-85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6F3AAD-586D-FA62-94C8-FDD8285DF3D0}"/>
                  </a:ext>
                </a:extLst>
              </p:cNvPr>
              <p:cNvSpPr txBox="1"/>
              <p:nvPr/>
            </p:nvSpPr>
            <p:spPr>
              <a:xfrm>
                <a:off x="9296076" y="1616138"/>
                <a:ext cx="1427314" cy="28918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6F3AAD-586D-FA62-94C8-FDD8285DF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076" y="1616138"/>
                <a:ext cx="1427314" cy="289182"/>
              </a:xfrm>
              <a:prstGeom prst="rect">
                <a:avLst/>
              </a:prstGeom>
              <a:blipFill>
                <a:blip r:embed="rId12"/>
                <a:stretch>
                  <a:fillRect l="-4184" b="-2075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B2AE17DF-5A50-B141-9809-552452F915AA}"/>
              </a:ext>
            </a:extLst>
          </p:cNvPr>
          <p:cNvSpPr/>
          <p:nvPr/>
        </p:nvSpPr>
        <p:spPr>
          <a:xfrm>
            <a:off x="6973125" y="2466906"/>
            <a:ext cx="1703810" cy="1499880"/>
          </a:xfrm>
          <a:custGeom>
            <a:avLst/>
            <a:gdLst>
              <a:gd name="connsiteX0" fmla="*/ 72363 w 1703810"/>
              <a:gd name="connsiteY0" fmla="*/ 1499880 h 1499880"/>
              <a:gd name="connsiteX1" fmla="*/ 0 w 1703810"/>
              <a:gd name="connsiteY1" fmla="*/ 0 h 1499880"/>
              <a:gd name="connsiteX2" fmla="*/ 1703810 w 1703810"/>
              <a:gd name="connsiteY2" fmla="*/ 960449 h 1499880"/>
              <a:gd name="connsiteX3" fmla="*/ 72363 w 1703810"/>
              <a:gd name="connsiteY3" fmla="*/ 1499880 h 149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3810" h="1499880">
                <a:moveTo>
                  <a:pt x="72363" y="1499880"/>
                </a:moveTo>
                <a:lnTo>
                  <a:pt x="0" y="0"/>
                </a:lnTo>
                <a:lnTo>
                  <a:pt x="1703810" y="960449"/>
                </a:lnTo>
                <a:lnTo>
                  <a:pt x="72363" y="1499880"/>
                </a:lnTo>
                <a:close/>
              </a:path>
            </a:pathLst>
          </a:custGeom>
          <a:solidFill>
            <a:srgbClr val="00B05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FE75839-28CD-AEFC-B178-16272EE699A0}"/>
              </a:ext>
            </a:extLst>
          </p:cNvPr>
          <p:cNvSpPr/>
          <p:nvPr/>
        </p:nvSpPr>
        <p:spPr>
          <a:xfrm>
            <a:off x="6938958" y="2624648"/>
            <a:ext cx="467462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B029D21-AC66-CAD7-41BA-135E72F4C758}"/>
              </a:ext>
            </a:extLst>
          </p:cNvPr>
          <p:cNvSpPr/>
          <p:nvPr/>
        </p:nvSpPr>
        <p:spPr>
          <a:xfrm>
            <a:off x="7868438" y="3047904"/>
            <a:ext cx="466419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791ADB3-8140-90AE-3B07-0C123306AF8E}"/>
              </a:ext>
            </a:extLst>
          </p:cNvPr>
          <p:cNvSpPr/>
          <p:nvPr/>
        </p:nvSpPr>
        <p:spPr>
          <a:xfrm>
            <a:off x="7409021" y="3045757"/>
            <a:ext cx="460980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EF13E1D-6B36-B4A6-6F40-C7C19BC486D8}"/>
              </a:ext>
            </a:extLst>
          </p:cNvPr>
          <p:cNvSpPr/>
          <p:nvPr/>
        </p:nvSpPr>
        <p:spPr>
          <a:xfrm>
            <a:off x="7408790" y="3469900"/>
            <a:ext cx="461211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8FD26090-43D9-939C-34DB-469B12DB117A}"/>
              </a:ext>
            </a:extLst>
          </p:cNvPr>
          <p:cNvSpPr/>
          <p:nvPr/>
        </p:nvSpPr>
        <p:spPr>
          <a:xfrm>
            <a:off x="6941064" y="3045757"/>
            <a:ext cx="464234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EE5CD9C-916B-4A4D-7D62-EFBEBF4D5899}"/>
              </a:ext>
            </a:extLst>
          </p:cNvPr>
          <p:cNvSpPr/>
          <p:nvPr/>
        </p:nvSpPr>
        <p:spPr>
          <a:xfrm>
            <a:off x="6937601" y="3465439"/>
            <a:ext cx="467697" cy="421103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19F8FD-7573-8376-4B91-7FFFA3E9DBF9}"/>
                  </a:ext>
                </a:extLst>
              </p:cNvPr>
              <p:cNvSpPr txBox="1"/>
              <p:nvPr/>
            </p:nvSpPr>
            <p:spPr>
              <a:xfrm>
                <a:off x="9296770" y="1616593"/>
                <a:ext cx="1427314" cy="28918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𝐸𝑑𝑔𝑒𝑉𝑎𝑙𝑢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F19F8FD-7573-8376-4B91-7FFFA3E9D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770" y="1616593"/>
                <a:ext cx="1427314" cy="289182"/>
              </a:xfrm>
              <a:prstGeom prst="rect">
                <a:avLst/>
              </a:prstGeom>
              <a:blipFill>
                <a:blip r:embed="rId13"/>
                <a:stretch>
                  <a:fillRect l="-4184" b="-2075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6FBAF12-DC7B-EE86-893F-04924ED3945C}"/>
              </a:ext>
            </a:extLst>
          </p:cNvPr>
          <p:cNvCxnSpPr/>
          <p:nvPr/>
        </p:nvCxnSpPr>
        <p:spPr>
          <a:xfrm>
            <a:off x="7213278" y="3675643"/>
            <a:ext cx="391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387398D4-D096-37DE-21ED-75DE9CA6189A}"/>
              </a:ext>
            </a:extLst>
          </p:cNvPr>
          <p:cNvCxnSpPr>
            <a:cxnSpLocks/>
          </p:cNvCxnSpPr>
          <p:nvPr/>
        </p:nvCxnSpPr>
        <p:spPr>
          <a:xfrm flipV="1">
            <a:off x="7171449" y="3283616"/>
            <a:ext cx="5734" cy="355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7EF207-3EE3-2843-E0F5-B0C67C61526D}"/>
              </a:ext>
            </a:extLst>
          </p:cNvPr>
          <p:cNvCxnSpPr>
            <a:cxnSpLocks/>
          </p:cNvCxnSpPr>
          <p:nvPr/>
        </p:nvCxnSpPr>
        <p:spPr>
          <a:xfrm flipV="1">
            <a:off x="7178116" y="2856780"/>
            <a:ext cx="5734" cy="355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7489E91-B58F-1A58-3984-12F95CF3328C}"/>
              </a:ext>
            </a:extLst>
          </p:cNvPr>
          <p:cNvCxnSpPr/>
          <p:nvPr/>
        </p:nvCxnSpPr>
        <p:spPr>
          <a:xfrm>
            <a:off x="7213278" y="3254538"/>
            <a:ext cx="391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9D1C9A32-F30A-34A0-A8D7-A6AE9AF4195C}"/>
              </a:ext>
            </a:extLst>
          </p:cNvPr>
          <p:cNvCxnSpPr/>
          <p:nvPr/>
        </p:nvCxnSpPr>
        <p:spPr>
          <a:xfrm>
            <a:off x="7676494" y="3254538"/>
            <a:ext cx="391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4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7" grpId="2"/>
      <p:bldP spid="137" grpId="3"/>
      <p:bldP spid="138" grpId="0"/>
      <p:bldP spid="138" grpId="1"/>
      <p:bldP spid="139" grpId="0"/>
      <p:bldP spid="139" grpId="1"/>
      <p:bldP spid="139" grpId="2"/>
      <p:bldP spid="139" grpId="3"/>
      <p:bldP spid="144" grpId="0" animBg="1"/>
      <p:bldP spid="144" grpId="1" animBg="1"/>
      <p:bldP spid="145" grpId="0"/>
      <p:bldP spid="145" grpId="1"/>
      <p:bldP spid="145" grpId="2"/>
      <p:bldP spid="145" grpId="3"/>
      <p:bldP spid="146" grpId="0"/>
      <p:bldP spid="146" grpId="1"/>
      <p:bldP spid="152" grpId="0"/>
      <p:bldP spid="152" grpId="1"/>
      <p:bldP spid="152" grpId="2"/>
      <p:bldP spid="152" grpId="3"/>
      <p:bldP spid="152" grpId="4"/>
      <p:bldP spid="152" grpId="5"/>
      <p:bldP spid="153" grpId="0"/>
      <p:bldP spid="153" grpId="1"/>
      <p:bldP spid="158" grpId="0"/>
      <p:bldP spid="161" grpId="0" animBg="1"/>
      <p:bldP spid="161" grpId="1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𝑖𝑓𝑓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AAEAB1-1788-C117-02EC-AFEAF6620A9A}"/>
                  </a:ext>
                </a:extLst>
              </p:cNvPr>
              <p:cNvSpPr txBox="1"/>
              <p:nvPr/>
            </p:nvSpPr>
            <p:spPr>
              <a:xfrm>
                <a:off x="1261872" y="2303161"/>
                <a:ext cx="624433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AAEAB1-1788-C117-02EC-AFEAF6620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303161"/>
                <a:ext cx="6244338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1A55C2-EE90-3EAA-5E52-D48AF92C8A3D}"/>
                  </a:ext>
                </a:extLst>
              </p:cNvPr>
              <p:cNvSpPr txBox="1"/>
              <p:nvPr/>
            </p:nvSpPr>
            <p:spPr>
              <a:xfrm>
                <a:off x="1261872" y="2739567"/>
                <a:ext cx="735201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+(1, 0)−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1A55C2-EE90-3EAA-5E52-D48AF92C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739567"/>
                <a:ext cx="7352013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B98DA-53C0-FDC2-606F-3AB9D5DBA510}"/>
                  </a:ext>
                </a:extLst>
              </p:cNvPr>
              <p:cNvSpPr txBox="1"/>
              <p:nvPr/>
            </p:nvSpPr>
            <p:spPr>
              <a:xfrm>
                <a:off x="8798876" y="1743434"/>
                <a:ext cx="3262779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Від одного рівняння віднімаємо друге щоби обчислити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та побачити чи різниця має просту формулу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B98DA-53C0-FDC2-606F-3AB9D5DB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876" y="1743434"/>
                <a:ext cx="3262779" cy="1200329"/>
              </a:xfrm>
              <a:prstGeom prst="rect">
                <a:avLst/>
              </a:prstGeom>
              <a:blipFill>
                <a:blip r:embed="rId5"/>
                <a:stretch>
                  <a:fillRect l="-1493" t="-3046" r="-111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76F16C-4AC0-B837-5317-A9E566B3243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315200" y="2343599"/>
            <a:ext cx="14836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EA2D7A-6309-0EF6-03FB-50A4E93ABB1C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389803" y="2343599"/>
            <a:ext cx="409073" cy="3959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03F8BA-2203-5F67-37D7-4116BF202368}"/>
                  </a:ext>
                </a:extLst>
              </p:cNvPr>
              <p:cNvSpPr txBox="1"/>
              <p:nvPr/>
            </p:nvSpPr>
            <p:spPr>
              <a:xfrm>
                <a:off x="1261872" y="3211785"/>
                <a:ext cx="8708410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−[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03F8BA-2203-5F67-37D7-4116BF202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211785"/>
                <a:ext cx="8708410" cy="318677"/>
              </a:xfrm>
              <a:prstGeom prst="rect">
                <a:avLst/>
              </a:prstGeom>
              <a:blipFill>
                <a:blip r:embed="rId6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E0B31DC0-C595-D8F5-9D6F-3E87C0E97874}"/>
              </a:ext>
            </a:extLst>
          </p:cNvPr>
          <p:cNvSpPr/>
          <p:nvPr/>
        </p:nvSpPr>
        <p:spPr>
          <a:xfrm>
            <a:off x="4283242" y="2739567"/>
            <a:ext cx="4235116" cy="2989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88F2E2-9CB2-991D-3A52-612C49E893B8}"/>
              </a:ext>
            </a:extLst>
          </p:cNvPr>
          <p:cNvSpPr/>
          <p:nvPr/>
        </p:nvSpPr>
        <p:spPr>
          <a:xfrm>
            <a:off x="3479641" y="2296593"/>
            <a:ext cx="3835559" cy="29892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277543-F332-A01F-42AF-36BC19E55E6C}"/>
              </a:ext>
            </a:extLst>
          </p:cNvPr>
          <p:cNvSpPr/>
          <p:nvPr/>
        </p:nvSpPr>
        <p:spPr>
          <a:xfrm>
            <a:off x="5863899" y="3211785"/>
            <a:ext cx="3993333" cy="3285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94E587B-BA51-E62A-A14A-D1FB4CC120A9}"/>
              </a:ext>
            </a:extLst>
          </p:cNvPr>
          <p:cNvSpPr/>
          <p:nvPr/>
        </p:nvSpPr>
        <p:spPr>
          <a:xfrm>
            <a:off x="1239481" y="3211785"/>
            <a:ext cx="4385282" cy="3285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017F1-CD8B-5E95-C517-D9EEE50A66EA}"/>
              </a:ext>
            </a:extLst>
          </p:cNvPr>
          <p:cNvSpPr/>
          <p:nvPr/>
        </p:nvSpPr>
        <p:spPr>
          <a:xfrm>
            <a:off x="1840832" y="2739568"/>
            <a:ext cx="553452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8583E6-F3CF-A18D-92A1-A7902DF2303F}"/>
              </a:ext>
            </a:extLst>
          </p:cNvPr>
          <p:cNvSpPr/>
          <p:nvPr/>
        </p:nvSpPr>
        <p:spPr>
          <a:xfrm>
            <a:off x="4565984" y="2739567"/>
            <a:ext cx="409074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810F0-77D5-8561-0204-D55A2BB37A47}"/>
              </a:ext>
            </a:extLst>
          </p:cNvPr>
          <p:cNvSpPr/>
          <p:nvPr/>
        </p:nvSpPr>
        <p:spPr>
          <a:xfrm>
            <a:off x="5602960" y="3211785"/>
            <a:ext cx="282742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AEBDF9-00E4-5D92-A73E-345950E770DB}"/>
                  </a:ext>
                </a:extLst>
              </p:cNvPr>
              <p:cNvSpPr txBox="1"/>
              <p:nvPr/>
            </p:nvSpPr>
            <p:spPr>
              <a:xfrm>
                <a:off x="1261872" y="3795333"/>
                <a:ext cx="838383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AEBDF9-00E4-5D92-A73E-345950E77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795333"/>
                <a:ext cx="8383834" cy="298928"/>
              </a:xfrm>
              <a:prstGeom prst="rect">
                <a:avLst/>
              </a:prstGeom>
              <a:blipFill>
                <a:blip r:embed="rId7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D3252917-5504-3E8D-2232-D55A6C3EDFDD}"/>
              </a:ext>
            </a:extLst>
          </p:cNvPr>
          <p:cNvSpPr/>
          <p:nvPr/>
        </p:nvSpPr>
        <p:spPr>
          <a:xfrm>
            <a:off x="3663616" y="3795217"/>
            <a:ext cx="1798721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BF806-E71B-235F-8AF2-52BC7049159A}"/>
              </a:ext>
            </a:extLst>
          </p:cNvPr>
          <p:cNvSpPr/>
          <p:nvPr/>
        </p:nvSpPr>
        <p:spPr>
          <a:xfrm>
            <a:off x="7732295" y="3775468"/>
            <a:ext cx="1798721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7F532F-6A4C-2BE9-2CD7-461D00B0ECB1}"/>
                  </a:ext>
                </a:extLst>
              </p:cNvPr>
              <p:cNvSpPr txBox="1"/>
              <p:nvPr/>
            </p:nvSpPr>
            <p:spPr>
              <a:xfrm>
                <a:off x="1239481" y="4349259"/>
                <a:ext cx="428809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7F532F-6A4C-2BE9-2CD7-461D00B0E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81" y="4349259"/>
                <a:ext cx="4288097" cy="298928"/>
              </a:xfrm>
              <a:prstGeom prst="rect">
                <a:avLst/>
              </a:prstGeom>
              <a:blipFill>
                <a:blip r:embed="rId8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E633399-6A0F-F34D-C265-3728C70084D4}"/>
              </a:ext>
            </a:extLst>
          </p:cNvPr>
          <p:cNvSpPr txBox="1"/>
          <p:nvPr/>
        </p:nvSpPr>
        <p:spPr>
          <a:xfrm>
            <a:off x="9745579" y="3607527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Можна ці терміни скасувати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3827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42" grpId="0"/>
      <p:bldP spid="43" grpId="0" animBg="1"/>
      <p:bldP spid="44" grpId="0" animBg="1"/>
      <p:bldP spid="45" grpId="0" animBg="1"/>
      <p:bldP spid="46" grpId="0" animBg="1"/>
      <p:bldP spid="8" grpId="0" animBg="1"/>
      <p:bldP spid="8" grpId="1" animBg="1"/>
      <p:bldP spid="9" grpId="0" animBg="1"/>
      <p:bldP spid="9" grpId="1" animBg="1"/>
      <p:bldP spid="11" grpId="0" animBg="1"/>
      <p:bldP spid="13" grpId="0"/>
      <p:bldP spid="15" grpId="0" animBg="1"/>
      <p:bldP spid="16" grpId="0" animBg="1"/>
      <p:bldP spid="17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𝐷𝑖𝑓𝑓</m:t>
                    </m:r>
                    <m:r>
                      <a:rPr lang="uk-UA" i="1" dirty="0"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/>
              <p:nvPr/>
            </p:nvSpPr>
            <p:spPr>
              <a:xfrm>
                <a:off x="1261872" y="2277010"/>
                <a:ext cx="428809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277010"/>
                <a:ext cx="4288097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74B53D-04DF-5747-0B3A-12E2C08EEC32}"/>
              </a:ext>
            </a:extLst>
          </p:cNvPr>
          <p:cNvSpPr/>
          <p:nvPr/>
        </p:nvSpPr>
        <p:spPr>
          <a:xfrm>
            <a:off x="2506559" y="2267135"/>
            <a:ext cx="928457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3E31E-AAF3-50C2-E315-A8AA964446C8}"/>
              </a:ext>
            </a:extLst>
          </p:cNvPr>
          <p:cNvSpPr/>
          <p:nvPr/>
        </p:nvSpPr>
        <p:spPr>
          <a:xfrm>
            <a:off x="4549395" y="2257261"/>
            <a:ext cx="928457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/>
              <p:nvPr/>
            </p:nvSpPr>
            <p:spPr>
              <a:xfrm>
                <a:off x="1261872" y="2987018"/>
                <a:ext cx="36059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987018"/>
                <a:ext cx="3605987" cy="298928"/>
              </a:xfrm>
              <a:prstGeom prst="rect">
                <a:avLst/>
              </a:prstGeom>
              <a:blipFill>
                <a:blip r:embed="rId4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83835D1-3A93-025F-BC0E-7C39E3B19BB4}"/>
              </a:ext>
            </a:extLst>
          </p:cNvPr>
          <p:cNvSpPr txBox="1"/>
          <p:nvPr/>
        </p:nvSpPr>
        <p:spPr>
          <a:xfrm>
            <a:off x="5883442" y="2132222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Розкладаємо цей термін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3856EA-0624-B310-264B-B4F7E4E952E4}"/>
              </a:ext>
            </a:extLst>
          </p:cNvPr>
          <p:cNvCxnSpPr>
            <a:stCxn id="15" idx="2"/>
          </p:cNvCxnSpPr>
          <p:nvPr/>
        </p:nvCxnSpPr>
        <p:spPr>
          <a:xfrm flipH="1">
            <a:off x="1804737" y="2585812"/>
            <a:ext cx="1166051" cy="401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BCC4D2-032A-0A32-BBD0-17A2C1C13D8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04737" y="2575938"/>
            <a:ext cx="3208887" cy="401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B80CCD-A2B7-02C7-7368-5742D3F575C8}"/>
              </a:ext>
            </a:extLst>
          </p:cNvPr>
          <p:cNvSpPr/>
          <p:nvPr/>
        </p:nvSpPr>
        <p:spPr>
          <a:xfrm>
            <a:off x="2213811" y="2987018"/>
            <a:ext cx="2448426" cy="2890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/>
              <p:nvPr/>
            </p:nvSpPr>
            <p:spPr>
              <a:xfrm>
                <a:off x="1261872" y="3600620"/>
                <a:ext cx="329244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600620"/>
                <a:ext cx="3292440" cy="298928"/>
              </a:xfrm>
              <a:prstGeom prst="rect">
                <a:avLst/>
              </a:prstGeom>
              <a:blipFill>
                <a:blip r:embed="rId5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376C8D6-434D-D030-9D97-478A0DE8CD36}"/>
              </a:ext>
            </a:extLst>
          </p:cNvPr>
          <p:cNvSpPr/>
          <p:nvPr/>
        </p:nvSpPr>
        <p:spPr>
          <a:xfrm>
            <a:off x="2213811" y="3600620"/>
            <a:ext cx="240631" cy="298928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F7A687-5103-4BB4-F3FB-9C8F684F6EFB}"/>
              </a:ext>
            </a:extLst>
          </p:cNvPr>
          <p:cNvSpPr/>
          <p:nvPr/>
        </p:nvSpPr>
        <p:spPr>
          <a:xfrm>
            <a:off x="3597442" y="3597934"/>
            <a:ext cx="306805" cy="298928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32AF29-2949-D94A-7081-32EBCB7F6505}"/>
              </a:ext>
            </a:extLst>
          </p:cNvPr>
          <p:cNvSpPr/>
          <p:nvPr/>
        </p:nvSpPr>
        <p:spPr>
          <a:xfrm>
            <a:off x="4075877" y="3598578"/>
            <a:ext cx="306805" cy="2989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B58A2D-1CE6-3E21-59F6-08BCE8201FC2}"/>
              </a:ext>
            </a:extLst>
          </p:cNvPr>
          <p:cNvSpPr/>
          <p:nvPr/>
        </p:nvSpPr>
        <p:spPr>
          <a:xfrm>
            <a:off x="3064865" y="3597934"/>
            <a:ext cx="306805" cy="2989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/>
              <p:nvPr/>
            </p:nvSpPr>
            <p:spPr>
              <a:xfrm>
                <a:off x="1256955" y="4242827"/>
                <a:ext cx="124893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955" y="4242827"/>
                <a:ext cx="1248932" cy="298928"/>
              </a:xfrm>
              <a:prstGeom prst="rect">
                <a:avLst/>
              </a:prstGeom>
              <a:blipFill>
                <a:blip r:embed="rId6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/>
              <p:nvPr/>
            </p:nvSpPr>
            <p:spPr>
              <a:xfrm>
                <a:off x="2505887" y="4242827"/>
                <a:ext cx="119635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87" y="4242827"/>
                <a:ext cx="1196353" cy="298928"/>
              </a:xfrm>
              <a:prstGeom prst="rect">
                <a:avLst/>
              </a:prstGeom>
              <a:blipFill>
                <a:blip r:embed="rId7"/>
                <a:stretch>
                  <a:fillRect l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0E098939-3C9D-692A-07F3-76EB1320627B}"/>
              </a:ext>
            </a:extLst>
          </p:cNvPr>
          <p:cNvSpPr/>
          <p:nvPr/>
        </p:nvSpPr>
        <p:spPr>
          <a:xfrm>
            <a:off x="2719137" y="4168934"/>
            <a:ext cx="944479" cy="433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/>
              <p:nvPr/>
            </p:nvSpPr>
            <p:spPr>
              <a:xfrm>
                <a:off x="5403096" y="3929885"/>
                <a:ext cx="2683042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Отже, це наш спрощений результат для різниці рівняння ребер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96" y="3929885"/>
                <a:ext cx="2683042" cy="923330"/>
              </a:xfrm>
              <a:prstGeom prst="rect">
                <a:avLst/>
              </a:prstGeom>
              <a:blipFill>
                <a:blip r:embed="rId8"/>
                <a:stretch>
                  <a:fillRect l="-1818" t="-3974" r="-2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57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𝐷𝑖𝑓𝑓</m:t>
                    </m:r>
                    <m:r>
                      <a:rPr lang="uk-UA" b="0" i="1" dirty="0" smtClean="0"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856686" cy="4060658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Виведене рівняння вказує, що коли ми знаємо значення рівняння ребра для одного пікселя, то можемо обчислити рівняння для наступних 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uk-UA" dirty="0">
                    <a:latin typeface="YouTube Sans"/>
                  </a:rPr>
                  <a:t>, додаючи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не залежить від значення у циклі, отже можемо його обчислити поза межами циклу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Замість обчислювати рівняння ребра (3 віднімання, 2 множення</a:t>
                </a:r>
                <a:r>
                  <a:rPr lang="en-US" dirty="0">
                    <a:latin typeface="YouTube Sans"/>
                  </a:rPr>
                  <a:t>)</a:t>
                </a:r>
                <a:r>
                  <a:rPr lang="uk-UA" dirty="0">
                    <a:latin typeface="YouTube Sans"/>
                  </a:rPr>
                  <a:t>, можемо просто додати одне значення </a:t>
                </a:r>
                <a:r>
                  <a:rPr lang="en-US" dirty="0">
                    <a:latin typeface="YouTube Sans"/>
                  </a:rPr>
                  <a:t>(1 </a:t>
                </a:r>
                <a:r>
                  <a:rPr lang="uk-UA" dirty="0">
                    <a:latin typeface="YouTube Sans"/>
                  </a:rPr>
                  <a:t>додавання)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Чи можна вивести приблизний результат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1E8A1E-A287-E080-BCD7-C7CB5AF7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856686" cy="4060658"/>
              </a:xfrm>
              <a:blipFill>
                <a:blip r:embed="rId3"/>
                <a:stretch>
                  <a:fillRect l="-138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9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A7617C-07BE-BAAD-2DFE-B06D5A1E13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A7617C-07BE-BAAD-2DFE-B06D5A1E1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D5EE92-7C38-3ADC-D2A4-D5230950A6CE}"/>
                  </a:ext>
                </a:extLst>
              </p:cNvPr>
              <p:cNvSpPr txBox="1"/>
              <p:nvPr/>
            </p:nvSpPr>
            <p:spPr>
              <a:xfrm>
                <a:off x="838550" y="2219824"/>
                <a:ext cx="624433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D5EE92-7C38-3ADC-D2A4-D5230950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0" y="2219824"/>
                <a:ext cx="6244338" cy="298928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C3F631-9F07-FFBD-DF5E-1B56DEACDE0C}"/>
                  </a:ext>
                </a:extLst>
              </p:cNvPr>
              <p:cNvSpPr txBox="1"/>
              <p:nvPr/>
            </p:nvSpPr>
            <p:spPr>
              <a:xfrm>
                <a:off x="838550" y="2711114"/>
                <a:ext cx="735201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+(0, 1)−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C3F631-9F07-FFBD-DF5E-1B56DEAC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0" y="2711114"/>
                <a:ext cx="7352013" cy="298928"/>
              </a:xfrm>
              <a:prstGeom prst="rect">
                <a:avLst/>
              </a:prstGeom>
              <a:blipFill>
                <a:blip r:embed="rId4"/>
                <a:stretch>
                  <a:fillRect t="-204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34549-8561-785B-75B2-D0DCCDB797EE}"/>
                  </a:ext>
                </a:extLst>
              </p:cNvPr>
              <p:cNvSpPr txBox="1"/>
              <p:nvPr/>
            </p:nvSpPr>
            <p:spPr>
              <a:xfrm>
                <a:off x="8919709" y="1701781"/>
                <a:ext cx="2977682" cy="147732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Від одного рівняння віднімаємо друге щоби обчислити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𝐷𝑖𝑓𝑓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та побачити чи різниця має просту формулу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34549-8561-785B-75B2-D0DCCDB79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709" y="1701781"/>
                <a:ext cx="2977682" cy="1477328"/>
              </a:xfrm>
              <a:prstGeom prst="rect">
                <a:avLst/>
              </a:prstGeom>
              <a:blipFill>
                <a:blip r:embed="rId5"/>
                <a:stretch>
                  <a:fillRect l="-163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5BC5-5063-DEC5-0A46-206F71A11937}"/>
                  </a:ext>
                </a:extLst>
              </p:cNvPr>
              <p:cNvSpPr txBox="1"/>
              <p:nvPr/>
            </p:nvSpPr>
            <p:spPr>
              <a:xfrm>
                <a:off x="838550" y="3346181"/>
                <a:ext cx="871238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B85BC5-5063-DEC5-0A46-206F71A1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0" y="3346181"/>
                <a:ext cx="8712385" cy="318677"/>
              </a:xfrm>
              <a:prstGeom prst="rect">
                <a:avLst/>
              </a:prstGeom>
              <a:blipFill>
                <a:blip r:embed="rId6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2F3ACE8-4656-7E29-FCDE-6A39D71A1435}"/>
              </a:ext>
            </a:extLst>
          </p:cNvPr>
          <p:cNvSpPr/>
          <p:nvPr/>
        </p:nvSpPr>
        <p:spPr>
          <a:xfrm>
            <a:off x="1395663" y="2711114"/>
            <a:ext cx="589548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B8435-36E6-D4B2-8CB5-A20B9CA544E2}"/>
              </a:ext>
            </a:extLst>
          </p:cNvPr>
          <p:cNvSpPr/>
          <p:nvPr/>
        </p:nvSpPr>
        <p:spPr>
          <a:xfrm>
            <a:off x="6174205" y="2703235"/>
            <a:ext cx="413084" cy="29892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310A3A-5392-DDE6-71FC-D7ACFD4B012A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 flipV="1">
            <a:off x="7082888" y="2369288"/>
            <a:ext cx="1836821" cy="711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68B27F-2462-4AF5-93A0-55B549D60405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8190563" y="2440445"/>
            <a:ext cx="729146" cy="420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0E59420-89EC-D265-6C1B-225E52701770}"/>
              </a:ext>
            </a:extLst>
          </p:cNvPr>
          <p:cNvSpPr/>
          <p:nvPr/>
        </p:nvSpPr>
        <p:spPr>
          <a:xfrm>
            <a:off x="3019926" y="2165684"/>
            <a:ext cx="3916279" cy="3970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8D587E-CD87-2AF1-C019-9FD8F787AAD3}"/>
              </a:ext>
            </a:extLst>
          </p:cNvPr>
          <p:cNvSpPr/>
          <p:nvPr/>
        </p:nvSpPr>
        <p:spPr>
          <a:xfrm>
            <a:off x="3822032" y="2654178"/>
            <a:ext cx="4305300" cy="3970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C75F2A-6538-F5F9-B920-63BC8AF98D6C}"/>
              </a:ext>
            </a:extLst>
          </p:cNvPr>
          <p:cNvSpPr/>
          <p:nvPr/>
        </p:nvSpPr>
        <p:spPr>
          <a:xfrm>
            <a:off x="792079" y="3306998"/>
            <a:ext cx="4447673" cy="3970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84B164-F439-F567-E83A-BFD1774EB3D8}"/>
              </a:ext>
            </a:extLst>
          </p:cNvPr>
          <p:cNvSpPr/>
          <p:nvPr/>
        </p:nvSpPr>
        <p:spPr>
          <a:xfrm>
            <a:off x="5437204" y="3306998"/>
            <a:ext cx="4013601" cy="3970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938E8-A0CC-7B19-EAA1-45146D47D3B3}"/>
              </a:ext>
            </a:extLst>
          </p:cNvPr>
          <p:cNvSpPr/>
          <p:nvPr/>
        </p:nvSpPr>
        <p:spPr>
          <a:xfrm>
            <a:off x="5173579" y="3346181"/>
            <a:ext cx="306805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5E9F53-7942-CAF9-96C1-CA9113E16DD7}"/>
                  </a:ext>
                </a:extLst>
              </p:cNvPr>
              <p:cNvSpPr txBox="1"/>
              <p:nvPr/>
            </p:nvSpPr>
            <p:spPr>
              <a:xfrm>
                <a:off x="838549" y="3959818"/>
                <a:ext cx="843513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5E9F53-7942-CAF9-96C1-CA9113E1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9" y="3959818"/>
                <a:ext cx="8435130" cy="298928"/>
              </a:xfrm>
              <a:prstGeom prst="rect">
                <a:avLst/>
              </a:prstGeom>
              <a:blipFill>
                <a:blip r:embed="rId7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6D1195F-C829-C15F-D565-448695C851DA}"/>
              </a:ext>
            </a:extLst>
          </p:cNvPr>
          <p:cNvSpPr/>
          <p:nvPr/>
        </p:nvSpPr>
        <p:spPr>
          <a:xfrm>
            <a:off x="896353" y="3959818"/>
            <a:ext cx="1702468" cy="298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3051E6-554D-9C37-D191-FF37F6DEDBF8}"/>
              </a:ext>
            </a:extLst>
          </p:cNvPr>
          <p:cNvSpPr/>
          <p:nvPr/>
        </p:nvSpPr>
        <p:spPr>
          <a:xfrm>
            <a:off x="5326980" y="3959818"/>
            <a:ext cx="1813761" cy="2989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DBC396-AF40-B06C-8994-727F51C2C34D}"/>
              </a:ext>
            </a:extLst>
          </p:cNvPr>
          <p:cNvSpPr txBox="1"/>
          <p:nvPr/>
        </p:nvSpPr>
        <p:spPr>
          <a:xfrm>
            <a:off x="9628815" y="3786116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Можна ці терміни скасувати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1EE42-B623-F469-4873-8FD0116B0D06}"/>
                  </a:ext>
                </a:extLst>
              </p:cNvPr>
              <p:cNvSpPr txBox="1"/>
              <p:nvPr/>
            </p:nvSpPr>
            <p:spPr>
              <a:xfrm>
                <a:off x="838549" y="4553706"/>
                <a:ext cx="451251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21EE42-B623-F469-4873-8FD0116B0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9" y="4553706"/>
                <a:ext cx="4512517" cy="298928"/>
              </a:xfrm>
              <a:prstGeom prst="rect">
                <a:avLst/>
              </a:prstGeom>
              <a:blipFill>
                <a:blip r:embed="rId8"/>
                <a:stretch>
                  <a:fillRect l="-94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2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1" grpId="0" animBg="1"/>
      <p:bldP spid="11" grpId="1" animBg="1"/>
      <p:bldP spid="12" grpId="0" animBg="1"/>
      <p:bldP spid="12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0FB81A-6D2F-1BCA-D21D-2A612E38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/>
              <p:nvPr/>
            </p:nvSpPr>
            <p:spPr>
              <a:xfrm>
                <a:off x="1261872" y="2277010"/>
                <a:ext cx="451251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0D5F3-FA11-099A-F076-F0FA6EDC3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277010"/>
                <a:ext cx="4512517" cy="298928"/>
              </a:xfrm>
              <a:prstGeom prst="rect">
                <a:avLst/>
              </a:prstGeom>
              <a:blipFill>
                <a:blip r:embed="rId3"/>
                <a:stretch>
                  <a:fillRect l="-8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74B53D-04DF-5747-0B3A-12E2C08EEC32}"/>
              </a:ext>
            </a:extLst>
          </p:cNvPr>
          <p:cNvSpPr/>
          <p:nvPr/>
        </p:nvSpPr>
        <p:spPr>
          <a:xfrm>
            <a:off x="2723128" y="2267135"/>
            <a:ext cx="928457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3E31E-AAF3-50C2-E315-A8AA964446C8}"/>
              </a:ext>
            </a:extLst>
          </p:cNvPr>
          <p:cNvSpPr/>
          <p:nvPr/>
        </p:nvSpPr>
        <p:spPr>
          <a:xfrm>
            <a:off x="4765964" y="2257261"/>
            <a:ext cx="997163" cy="318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/>
              <p:nvPr/>
            </p:nvSpPr>
            <p:spPr>
              <a:xfrm>
                <a:off x="1261872" y="2987018"/>
                <a:ext cx="4022861" cy="318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5238B-1B42-D370-DD0C-DB7394D1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987018"/>
                <a:ext cx="4022861" cy="318677"/>
              </a:xfrm>
              <a:prstGeom prst="rect">
                <a:avLst/>
              </a:prstGeom>
              <a:blipFill>
                <a:blip r:embed="rId4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83835D1-3A93-025F-BC0E-7C39E3B19BB4}"/>
              </a:ext>
            </a:extLst>
          </p:cNvPr>
          <p:cNvSpPr txBox="1"/>
          <p:nvPr/>
        </p:nvSpPr>
        <p:spPr>
          <a:xfrm>
            <a:off x="5883442" y="2132222"/>
            <a:ext cx="220269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Розкладаємо цей термін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3856EA-0624-B310-264B-B4F7E4E952E4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780674" y="2585812"/>
            <a:ext cx="1406683" cy="3913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BCC4D2-032A-0A32-BBD0-17A2C1C13D8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780674" y="2575938"/>
            <a:ext cx="3483872" cy="401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B80CCD-A2B7-02C7-7368-5742D3F575C8}"/>
              </a:ext>
            </a:extLst>
          </p:cNvPr>
          <p:cNvSpPr/>
          <p:nvPr/>
        </p:nvSpPr>
        <p:spPr>
          <a:xfrm>
            <a:off x="2213810" y="2987017"/>
            <a:ext cx="2634915" cy="3186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/>
              <p:nvPr/>
            </p:nvSpPr>
            <p:spPr>
              <a:xfrm>
                <a:off x="1261872" y="3600620"/>
                <a:ext cx="349114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745369-2EA8-2810-A184-23ECD650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600620"/>
                <a:ext cx="3491149" cy="318677"/>
              </a:xfrm>
              <a:prstGeom prst="rect">
                <a:avLst/>
              </a:prstGeom>
              <a:blipFill>
                <a:blip r:embed="rId5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376C8D6-434D-D030-9D97-478A0DE8CD36}"/>
              </a:ext>
            </a:extLst>
          </p:cNvPr>
          <p:cNvSpPr/>
          <p:nvPr/>
        </p:nvSpPr>
        <p:spPr>
          <a:xfrm>
            <a:off x="2376236" y="3600619"/>
            <a:ext cx="284446" cy="320719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F7A687-5103-4BB4-F3FB-9C8F684F6EFB}"/>
              </a:ext>
            </a:extLst>
          </p:cNvPr>
          <p:cNvSpPr/>
          <p:nvPr/>
        </p:nvSpPr>
        <p:spPr>
          <a:xfrm>
            <a:off x="3759867" y="3597934"/>
            <a:ext cx="306805" cy="318676"/>
          </a:xfrm>
          <a:prstGeom prst="rect">
            <a:avLst/>
          </a:prstGeom>
          <a:noFill/>
          <a:ln w="28575">
            <a:solidFill>
              <a:srgbClr val="BB05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32AF29-2949-D94A-7081-32EBCB7F6505}"/>
              </a:ext>
            </a:extLst>
          </p:cNvPr>
          <p:cNvSpPr/>
          <p:nvPr/>
        </p:nvSpPr>
        <p:spPr>
          <a:xfrm>
            <a:off x="4238302" y="3598578"/>
            <a:ext cx="357760" cy="31867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B58A2D-1CE6-3E21-59F6-08BCE8201FC2}"/>
              </a:ext>
            </a:extLst>
          </p:cNvPr>
          <p:cNvSpPr/>
          <p:nvPr/>
        </p:nvSpPr>
        <p:spPr>
          <a:xfrm>
            <a:off x="3227290" y="3597934"/>
            <a:ext cx="341516" cy="31867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/>
              <p:nvPr/>
            </p:nvSpPr>
            <p:spPr>
              <a:xfrm>
                <a:off x="1256955" y="4242827"/>
                <a:ext cx="1414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96441C-D4F8-6432-3D43-2274AF8D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955" y="4242827"/>
                <a:ext cx="1414426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/>
              <p:nvPr/>
            </p:nvSpPr>
            <p:spPr>
              <a:xfrm>
                <a:off x="2656284" y="4242827"/>
                <a:ext cx="1361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E0B212-6451-224A-E88C-BBAA652D0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284" y="4242827"/>
                <a:ext cx="1361848" cy="276999"/>
              </a:xfrm>
              <a:prstGeom prst="rect">
                <a:avLst/>
              </a:prstGeom>
              <a:blipFill>
                <a:blip r:embed="rId7"/>
                <a:stretch>
                  <a:fillRect l="-403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0E098939-3C9D-692A-07F3-76EB1320627B}"/>
              </a:ext>
            </a:extLst>
          </p:cNvPr>
          <p:cNvSpPr/>
          <p:nvPr/>
        </p:nvSpPr>
        <p:spPr>
          <a:xfrm>
            <a:off x="2869534" y="4168934"/>
            <a:ext cx="1148598" cy="433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/>
              <p:nvPr/>
            </p:nvSpPr>
            <p:spPr>
              <a:xfrm>
                <a:off x="5403096" y="4232491"/>
                <a:ext cx="2683042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Отже, це наш спрощений результат для різниці рівняння ребер у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79AD44-C8AB-E078-9C91-957D4D00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96" y="4232491"/>
                <a:ext cx="2683042" cy="923330"/>
              </a:xfrm>
              <a:prstGeom prst="rect">
                <a:avLst/>
              </a:prstGeom>
              <a:blipFill>
                <a:blip r:embed="rId8"/>
                <a:stretch>
                  <a:fillRect l="-1818" t="-3289" r="-272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91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CD87E1-A572-D6FA-1BCF-4ECB637FF4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uk-UA" dirty="0">
                    <a:latin typeface="YouTube Sans"/>
                  </a:rPr>
                  <a:t>Оптимізація реберних рівнянь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CD87E1-A572-D6FA-1BCF-4ECB637FF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16" b="-2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62401-AAC9-9036-9C34-8B5CC1075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740508" cy="4475747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Підсумовуючи, ми можемо перед циклом обчислити значення ребер для пікселя </a:t>
                </a:r>
                <a:r>
                  <a:rPr lang="en-US" dirty="0">
                    <a:latin typeface="YouTube Sans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</a:rPr>
                  <a:t>MinX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</a:rPr>
                  <a:t>MinY</a:t>
                </a:r>
                <a:r>
                  <a:rPr lang="en-US" dirty="0">
                    <a:latin typeface="YouTube Sans"/>
                  </a:rPr>
                  <a:t>)</a:t>
                </a:r>
              </a:p>
              <a:p>
                <a:r>
                  <a:rPr lang="uk-UA" dirty="0">
                    <a:latin typeface="YouTube Sans"/>
                  </a:rPr>
                  <a:t>Тоді, у циклі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uk-UA" dirty="0">
                    <a:latin typeface="YouTube Sans"/>
                  </a:rPr>
                  <a:t>, ми можемо обчислити значення ребер, додаючи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𝐷𝑖𝑓𝑓𝑌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А у циклі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можемо обчислити значення ребер, додаючи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𝐷𝑖𝑓𝑓𝑋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У цей спосіб, ми спростили обчислення коду, який займає </a:t>
                </a:r>
                <a:r>
                  <a:rPr lang="en-US" dirty="0">
                    <a:latin typeface="YouTube Sans"/>
                  </a:rPr>
                  <a:t>~40</a:t>
                </a:r>
                <a:r>
                  <a:rPr lang="uk-UA" dirty="0">
                    <a:latin typeface="YouTube Sans"/>
                  </a:rPr>
                  <a:t>% загального часу виконання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Замість обчислювати 2 множення та 3 віднімання, ми можемо тільки раз додавати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раз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62401-AAC9-9036-9C34-8B5CC1075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740508" cy="4475747"/>
              </a:xfrm>
              <a:blipFill>
                <a:blip r:embed="rId3"/>
                <a:stretch>
                  <a:fillRect l="-212" t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098D0-80B7-AE65-36D7-076304A4B92B}"/>
                  </a:ext>
                </a:extLst>
              </p:cNvPr>
              <p:cNvSpPr txBox="1"/>
              <p:nvPr/>
            </p:nvSpPr>
            <p:spPr>
              <a:xfrm>
                <a:off x="7525751" y="2484937"/>
                <a:ext cx="205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𝐷𝑖𝑓𝑓𝑌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098D0-80B7-AE65-36D7-076304A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751" y="2484937"/>
                <a:ext cx="2058384" cy="276999"/>
              </a:xfrm>
              <a:prstGeom prst="rect">
                <a:avLst/>
              </a:prstGeom>
              <a:blipFill>
                <a:blip r:embed="rId4"/>
                <a:stretch>
                  <a:fillRect l="-534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0842B9-468A-3C83-1727-76C41468E465}"/>
                  </a:ext>
                </a:extLst>
              </p:cNvPr>
              <p:cNvSpPr txBox="1"/>
              <p:nvPr/>
            </p:nvSpPr>
            <p:spPr>
              <a:xfrm>
                <a:off x="7525751" y="2002365"/>
                <a:ext cx="1902509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𝐷𝑖𝑓𝑓𝑋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0842B9-468A-3C83-1727-76C41468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751" y="2002365"/>
                <a:ext cx="1902509" cy="298928"/>
              </a:xfrm>
              <a:prstGeom prst="rect">
                <a:avLst/>
              </a:prstGeom>
              <a:blipFill>
                <a:blip r:embed="rId5"/>
                <a:stretch>
                  <a:fillRect l="-576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1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5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832-0D5D-E56D-F664-C9B51987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1F97-1FE0-94CE-F804-8C09CDC4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20475" cy="4663440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Останні лічильники які ми не розуміємо, це пов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язані з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ятю</a:t>
            </a:r>
            <a:endParaRPr lang="en-US" dirty="0">
              <a:latin typeface="YouTube Sans"/>
            </a:endParaRPr>
          </a:p>
          <a:p>
            <a:pPr lvl="1"/>
            <a:r>
              <a:rPr lang="en-US" dirty="0">
                <a:latin typeface="YouTube Sans"/>
              </a:rPr>
              <a:t>L1_DC_ACCESSES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L1_DC_MISSES</a:t>
            </a:r>
            <a:r>
              <a:rPr lang="uk-UA" dirty="0">
                <a:latin typeface="YouTube Sans"/>
              </a:rPr>
              <a:t>, </a:t>
            </a:r>
            <a:r>
              <a:rPr lang="en-US" dirty="0">
                <a:latin typeface="YouTube Sans"/>
              </a:rPr>
              <a:t>...</a:t>
            </a:r>
          </a:p>
          <a:p>
            <a:r>
              <a:rPr lang="uk-UA" dirty="0">
                <a:latin typeface="YouTube Sans"/>
              </a:rPr>
              <a:t>Зазвичай ми не приділяємо особливої уваги цим інструкціям, але їхнє виконання займає найбільше часу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Читати від </a:t>
            </a:r>
            <a:r>
              <a:rPr lang="en-US" dirty="0">
                <a:latin typeface="YouTube Sans"/>
              </a:rPr>
              <a:t>RAM </a:t>
            </a:r>
            <a:r>
              <a:rPr lang="uk-UA" dirty="0">
                <a:latin typeface="YouTube Sans"/>
              </a:rPr>
              <a:t>може забирати </a:t>
            </a:r>
            <a:r>
              <a:rPr lang="en-US" dirty="0">
                <a:latin typeface="YouTube Sans"/>
              </a:rPr>
              <a:t>~200-400clks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Інструкції ALU надходять на чіп, тому електрика не мусить проходити дуже далеко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Пам’ять в </a:t>
            </a:r>
            <a:r>
              <a:rPr lang="en-US" dirty="0">
                <a:latin typeface="YouTube Sans"/>
              </a:rPr>
              <a:t>RAM</a:t>
            </a:r>
            <a:r>
              <a:rPr lang="ru-RU" dirty="0">
                <a:latin typeface="YouTube Sans"/>
              </a:rPr>
              <a:t>, розташованій далі, тому ми витрачаємо багато часу (відносно) на чекання, поки електрика </a:t>
            </a:r>
            <a:r>
              <a:rPr lang="uk-UA" dirty="0">
                <a:latin typeface="YouTube Sans"/>
              </a:rPr>
              <a:t>здійснить свою «подорож»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не можемо розмістити всю пам’ять на чіпі, оскільки вона фізично займає забагато місця</a:t>
            </a:r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  <p:pic>
        <p:nvPicPr>
          <p:cNvPr id="5" name="Picture 4" descr="A picture containing text, indoor, scene, cluttered&#10;&#10;Description automatically generated">
            <a:extLst>
              <a:ext uri="{FF2B5EF4-FFF2-40B4-BE49-F238E27FC236}">
                <a16:creationId xmlns:a16="http://schemas.microsoft.com/office/drawing/2014/main" id="{59F66482-7ACF-E2F6-38BF-D1F2868B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09" y="4512108"/>
            <a:ext cx="2838890" cy="2049082"/>
          </a:xfrm>
          <a:prstGeom prst="rect">
            <a:avLst/>
          </a:prstGeom>
        </p:spPr>
      </p:pic>
      <p:pic>
        <p:nvPicPr>
          <p:cNvPr id="8" name="Picture 7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F5195D9F-F4BC-682A-9E3C-5B7B3DCEE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09" y="372661"/>
            <a:ext cx="4153533" cy="3766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8792E-6A9A-CAC2-BC0D-2F4FEB522E09}"/>
              </a:ext>
            </a:extLst>
          </p:cNvPr>
          <p:cNvSpPr/>
          <p:nvPr/>
        </p:nvSpPr>
        <p:spPr>
          <a:xfrm>
            <a:off x="7814511" y="1094874"/>
            <a:ext cx="1233236" cy="1227221"/>
          </a:xfrm>
          <a:prstGeom prst="rect">
            <a:avLst/>
          </a:prstGeom>
          <a:solidFill>
            <a:srgbClr val="00B050">
              <a:alpha val="3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63F71C-E974-EAD7-22FB-A89A85150463}"/>
              </a:ext>
            </a:extLst>
          </p:cNvPr>
          <p:cNvSpPr/>
          <p:nvPr/>
        </p:nvSpPr>
        <p:spPr>
          <a:xfrm>
            <a:off x="9196136" y="1258973"/>
            <a:ext cx="627648" cy="1785016"/>
          </a:xfrm>
          <a:prstGeom prst="rect">
            <a:avLst/>
          </a:prstGeom>
          <a:solidFill>
            <a:srgbClr val="FFC000">
              <a:alpha val="30196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FF49F6-1AC5-C145-AF19-55347D0600CD}"/>
              </a:ext>
            </a:extLst>
          </p:cNvPr>
          <p:cNvCxnSpPr/>
          <p:nvPr/>
        </p:nvCxnSpPr>
        <p:spPr>
          <a:xfrm>
            <a:off x="8591413" y="1874849"/>
            <a:ext cx="888086" cy="361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BD2A1E-FD59-19FB-F4A5-B90A63824FE0}"/>
              </a:ext>
            </a:extLst>
          </p:cNvPr>
          <p:cNvCxnSpPr>
            <a:cxnSpLocks/>
          </p:cNvCxnSpPr>
          <p:nvPr/>
        </p:nvCxnSpPr>
        <p:spPr>
          <a:xfrm flipH="1" flipV="1">
            <a:off x="8637462" y="1691322"/>
            <a:ext cx="888086" cy="3479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1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439711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Щоби допомогти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 цю проблему, центральні процесори мають </a:t>
            </a:r>
            <a:r>
              <a:rPr lang="uk-UA" b="1" dirty="0">
                <a:latin typeface="YouTube Sans"/>
              </a:rPr>
              <a:t>кеш пам</a:t>
            </a:r>
            <a:r>
              <a:rPr lang="en-US" b="1" dirty="0">
                <a:latin typeface="YouTube Sans"/>
              </a:rPr>
              <a:t>’</a:t>
            </a:r>
            <a:r>
              <a:rPr lang="uk-UA" b="1" dirty="0">
                <a:latin typeface="YouTube Sans"/>
              </a:rPr>
              <a:t>яті</a:t>
            </a:r>
            <a:r>
              <a:rPr lang="en-US" b="1" dirty="0">
                <a:latin typeface="YouTube Sans"/>
              </a:rPr>
              <a:t>/memory caches</a:t>
            </a:r>
          </a:p>
          <a:p>
            <a:pPr lvl="1"/>
            <a:r>
              <a:rPr lang="ru-RU" dirty="0">
                <a:latin typeface="YouTube Sans"/>
              </a:rPr>
              <a:t>Це менші частини пам’яті, доступ до яких набагато швидший, але </a:t>
            </a:r>
            <a:r>
              <a:rPr lang="uk-UA" dirty="0">
                <a:latin typeface="YouTube Sans"/>
              </a:rPr>
              <a:t>вони</a:t>
            </a:r>
            <a:r>
              <a:rPr lang="ru-RU" dirty="0">
                <a:latin typeface="YouTube Sans"/>
              </a:rPr>
              <a:t> набагато менші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Коли ми </a:t>
            </a:r>
            <a:r>
              <a:rPr lang="uk-UA" dirty="0">
                <a:latin typeface="YouTube Sans"/>
              </a:rPr>
              <a:t>читаємо область</a:t>
            </a:r>
            <a:r>
              <a:rPr lang="ru-RU" dirty="0">
                <a:latin typeface="YouTube Sans"/>
              </a:rPr>
              <a:t> пам’яті, </a:t>
            </a:r>
            <a:r>
              <a:rPr lang="en-US" dirty="0">
                <a:latin typeface="YouTube Sans"/>
              </a:rPr>
              <a:t>CPU </a:t>
            </a:r>
            <a:r>
              <a:rPr lang="ru-RU" dirty="0">
                <a:latin typeface="YouTube Sans"/>
              </a:rPr>
              <a:t>переносить цю область в кеш із </a:t>
            </a:r>
            <a:r>
              <a:rPr lang="en-US" dirty="0">
                <a:latin typeface="YouTube Sans"/>
              </a:rPr>
              <a:t>RAM</a:t>
            </a:r>
          </a:p>
          <a:p>
            <a:pPr lvl="1"/>
            <a:r>
              <a:rPr lang="ru-RU" dirty="0">
                <a:latin typeface="YouTube Sans"/>
              </a:rPr>
              <a:t>Майбутні читання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писання д</a:t>
            </a:r>
            <a:r>
              <a:rPr lang="ru-RU" dirty="0">
                <a:latin typeface="YouTube Sans"/>
              </a:rPr>
              <a:t>о нього тепер тільки доходять до кешу, що набагато швидше, ніж до </a:t>
            </a:r>
            <a:r>
              <a:rPr lang="en-US" dirty="0">
                <a:latin typeface="YouTube Sans"/>
              </a:rPr>
              <a:t>RAM</a:t>
            </a:r>
            <a:endParaRPr lang="ru-RU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І</a:t>
            </a:r>
            <a:r>
              <a:rPr lang="ru-RU" dirty="0">
                <a:latin typeface="YouTube Sans"/>
              </a:rPr>
              <a:t>дея про те, що пам’ять, яку ми читаємо, ймовірно, буде прочитана в майбутньому, називається </a:t>
            </a:r>
            <a:r>
              <a:rPr lang="ru-RU" b="1" dirty="0">
                <a:latin typeface="YouTube Sans"/>
              </a:rPr>
              <a:t>тимчасовою локальністю</a:t>
            </a:r>
            <a:r>
              <a:rPr lang="en-US" b="1" dirty="0">
                <a:latin typeface="YouTube Sans"/>
              </a:rPr>
              <a:t>/temporal locality</a:t>
            </a:r>
          </a:p>
          <a:p>
            <a:pPr lvl="1"/>
            <a:endParaRPr lang="uk-UA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6A2AA-3991-33BA-8469-5F79E29D5F75}"/>
              </a:ext>
            </a:extLst>
          </p:cNvPr>
          <p:cNvSpPr txBox="1"/>
          <p:nvPr/>
        </p:nvSpPr>
        <p:spPr>
          <a:xfrm>
            <a:off x="6972308" y="1028694"/>
            <a:ext cx="502318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RAM Memory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A1FF-9BB4-6FEE-13FE-706D44645D98}"/>
              </a:ext>
            </a:extLst>
          </p:cNvPr>
          <p:cNvSpPr txBox="1"/>
          <p:nvPr/>
        </p:nvSpPr>
        <p:spPr>
          <a:xfrm>
            <a:off x="8831186" y="2840181"/>
            <a:ext cx="130542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ouTube Sans"/>
              </a:rPr>
              <a:t>Cache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A17F1-F22A-9F6A-37CA-B62103A6A070}"/>
              </a:ext>
            </a:extLst>
          </p:cNvPr>
          <p:cNvSpPr txBox="1"/>
          <p:nvPr/>
        </p:nvSpPr>
        <p:spPr>
          <a:xfrm>
            <a:off x="8831186" y="3913004"/>
            <a:ext cx="1305427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CPU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F487-0C28-3B61-110B-0B22313B1C90}"/>
              </a:ext>
            </a:extLst>
          </p:cNvPr>
          <p:cNvSpPr txBox="1"/>
          <p:nvPr/>
        </p:nvSpPr>
        <p:spPr>
          <a:xfrm>
            <a:off x="7038812" y="4075430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ptr0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5E7B7-B18D-058F-66D3-D10F9B79C9DA}"/>
              </a:ext>
            </a:extLst>
          </p:cNvPr>
          <p:cNvSpPr txBox="1"/>
          <p:nvPr/>
        </p:nvSpPr>
        <p:spPr>
          <a:xfrm>
            <a:off x="7038812" y="4383207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4EB3A-1C6A-D985-042F-4473858F5E3E}"/>
              </a:ext>
            </a:extLst>
          </p:cNvPr>
          <p:cNvSpPr txBox="1"/>
          <p:nvPr/>
        </p:nvSpPr>
        <p:spPr>
          <a:xfrm>
            <a:off x="7038812" y="4690984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Store ptr0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AB179-4DD2-E1CA-3352-F606C53B4F8A}"/>
              </a:ext>
            </a:extLst>
          </p:cNvPr>
          <p:cNvSpPr txBox="1"/>
          <p:nvPr/>
        </p:nvSpPr>
        <p:spPr>
          <a:xfrm>
            <a:off x="7038812" y="4998761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19A3D-62D2-5B60-D7CB-548EEA57670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9483900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E1176-6471-C2B9-4023-ADA2A8F9BFE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9483900" y="1952024"/>
            <a:ext cx="1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887B72-8687-D9A9-EA45-92E4B8485F99}"/>
              </a:ext>
            </a:extLst>
          </p:cNvPr>
          <p:cNvCxnSpPr>
            <a:cxnSpLocks/>
          </p:cNvCxnSpPr>
          <p:nvPr/>
        </p:nvCxnSpPr>
        <p:spPr>
          <a:xfrm>
            <a:off x="9168073" y="1952024"/>
            <a:ext cx="0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F428C9-4265-AA63-A9D2-FEFE376B72C1}"/>
              </a:ext>
            </a:extLst>
          </p:cNvPr>
          <p:cNvSpPr txBox="1"/>
          <p:nvPr/>
        </p:nvSpPr>
        <p:spPr>
          <a:xfrm>
            <a:off x="7065714" y="1491923"/>
            <a:ext cx="79208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Ptr0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66A7EF-B9CF-BEDE-DFC8-9886151B35AD}"/>
              </a:ext>
            </a:extLst>
          </p:cNvPr>
          <p:cNvSpPr/>
          <p:nvPr/>
        </p:nvSpPr>
        <p:spPr>
          <a:xfrm>
            <a:off x="8873299" y="2962405"/>
            <a:ext cx="228597" cy="1958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E3C0-4FCE-7AF0-AEEE-74E13EDEA464}"/>
              </a:ext>
            </a:extLst>
          </p:cNvPr>
          <p:cNvCxnSpPr>
            <a:cxnSpLocks/>
          </p:cNvCxnSpPr>
          <p:nvPr/>
        </p:nvCxnSpPr>
        <p:spPr>
          <a:xfrm>
            <a:off x="9320473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F5B5B0-1415-45E4-80BD-284DD32E9EDF}"/>
              </a:ext>
            </a:extLst>
          </p:cNvPr>
          <p:cNvSpPr txBox="1"/>
          <p:nvPr/>
        </p:nvSpPr>
        <p:spPr>
          <a:xfrm>
            <a:off x="11110330" y="1491923"/>
            <a:ext cx="792080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uk-UA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A2E76-A055-C95F-038F-88938347D120}"/>
              </a:ext>
            </a:extLst>
          </p:cNvPr>
          <p:cNvSpPr/>
          <p:nvPr/>
        </p:nvSpPr>
        <p:spPr>
          <a:xfrm>
            <a:off x="9855878" y="2965508"/>
            <a:ext cx="228597" cy="1958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911CC-105B-9710-6C96-B93582CD54AB}"/>
              </a:ext>
            </a:extLst>
          </p:cNvPr>
          <p:cNvSpPr/>
          <p:nvPr/>
        </p:nvSpPr>
        <p:spPr>
          <a:xfrm>
            <a:off x="6972307" y="1427516"/>
            <a:ext cx="974417" cy="5245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27FAF-8BF3-7443-B7F1-23CFF6DCACE1}"/>
              </a:ext>
            </a:extLst>
          </p:cNvPr>
          <p:cNvSpPr/>
          <p:nvPr/>
        </p:nvSpPr>
        <p:spPr>
          <a:xfrm>
            <a:off x="11021075" y="1427516"/>
            <a:ext cx="974417" cy="5245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6965D-AC8D-47F9-D358-2B499318404B}"/>
              </a:ext>
            </a:extLst>
          </p:cNvPr>
          <p:cNvSpPr/>
          <p:nvPr/>
        </p:nvSpPr>
        <p:spPr>
          <a:xfrm>
            <a:off x="8831186" y="2894504"/>
            <a:ext cx="336883" cy="315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7E12D-D1CD-140C-B033-DD730AC5B306}"/>
              </a:ext>
            </a:extLst>
          </p:cNvPr>
          <p:cNvSpPr/>
          <p:nvPr/>
        </p:nvSpPr>
        <p:spPr>
          <a:xfrm>
            <a:off x="9809439" y="2894503"/>
            <a:ext cx="336883" cy="315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A30C6A-36E8-2D0A-3ABE-06FB6B2D7F58}"/>
              </a:ext>
            </a:extLst>
          </p:cNvPr>
          <p:cNvSpPr/>
          <p:nvPr/>
        </p:nvSpPr>
        <p:spPr>
          <a:xfrm>
            <a:off x="7038812" y="4075430"/>
            <a:ext cx="1251284" cy="615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4F8503-6A30-D117-9518-2F092549A506}"/>
              </a:ext>
            </a:extLst>
          </p:cNvPr>
          <p:cNvSpPr/>
          <p:nvPr/>
        </p:nvSpPr>
        <p:spPr>
          <a:xfrm>
            <a:off x="7038812" y="4690984"/>
            <a:ext cx="1251284" cy="6155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4" grpId="0" animBg="1"/>
      <p:bldP spid="28" grpId="0" animBg="1"/>
      <p:bldP spid="4" grpId="0" animBg="1"/>
      <p:bldP spid="4" grpId="1" animBg="1"/>
      <p:bldP spid="5" grpId="0" animBg="1"/>
      <p:bldP spid="5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101A-8B7B-D60D-828D-8A3A98E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8867D-EB94-8888-59A6-FBA453AF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85543" cy="4663440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Коли ми компілюємо наш код, ми перекладаємо його з нашої мови високого рівня на те, що </a:t>
            </a:r>
            <a:r>
              <a:rPr lang="en-US" dirty="0">
                <a:latin typeface="YouTube Sans"/>
              </a:rPr>
              <a:t>CPU</a:t>
            </a:r>
            <a:r>
              <a:rPr lang="ru-RU" dirty="0">
                <a:latin typeface="YouTube Sans"/>
              </a:rPr>
              <a:t> може безпосередньо зрозуміти та виконати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Цей код називаємо </a:t>
            </a:r>
            <a:r>
              <a:rPr lang="uk-UA" b="1" dirty="0">
                <a:latin typeface="YouTube Sans"/>
              </a:rPr>
              <a:t>мову асемблера</a:t>
            </a:r>
            <a:r>
              <a:rPr lang="en-US" b="1" dirty="0">
                <a:latin typeface="YouTube Sans"/>
              </a:rPr>
              <a:t>/assembly code</a:t>
            </a:r>
            <a:endParaRPr lang="uk-UA" b="1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Кожна архітектура С</a:t>
            </a:r>
            <a:r>
              <a:rPr lang="en-US" dirty="0">
                <a:latin typeface="YouTube Sans"/>
              </a:rPr>
              <a:t>PU</a:t>
            </a:r>
            <a:r>
              <a:rPr lang="uk-UA" dirty="0">
                <a:latin typeface="YouTube Sans"/>
              </a:rPr>
              <a:t> має різні мови асемблера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будемо переходити мову асемблера </a:t>
            </a:r>
            <a:r>
              <a:rPr lang="en-US" b="1" dirty="0">
                <a:latin typeface="YouTube Sans"/>
              </a:rPr>
              <a:t>x86-64</a:t>
            </a:r>
            <a:endParaRPr lang="uk-UA" b="1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Мова асемблера містить «прості» інструкції, які комп’ютер знає, як виконувати, які отримують/повертають значення через </a:t>
            </a:r>
            <a:r>
              <a:rPr lang="uk-UA" b="1" dirty="0">
                <a:latin typeface="YouTube Sans"/>
              </a:rPr>
              <a:t>регістри</a:t>
            </a:r>
            <a:r>
              <a:rPr lang="en-US" b="1" dirty="0">
                <a:latin typeface="YouTube Sans"/>
              </a:rPr>
              <a:t>/registers </a:t>
            </a:r>
          </a:p>
          <a:p>
            <a:pPr lvl="1"/>
            <a:r>
              <a:rPr lang="ru-RU" dirty="0">
                <a:latin typeface="YouTube Sans"/>
              </a:rPr>
              <a:t>Це код, який ми хочемо оптимізувати, оскільки він насправді виконується</a:t>
            </a:r>
            <a:endParaRPr lang="en-US" dirty="0">
              <a:latin typeface="YouTube San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36910A-8BA7-2C55-D9D2-333BAAD8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329" y="830985"/>
            <a:ext cx="1952898" cy="57158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4F83253-0CD7-F7B8-C357-706F210F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53" y="2547202"/>
            <a:ext cx="3154050" cy="14579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6EA59-E31B-359D-F827-B2E4D1A72E02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9801778" y="1402565"/>
            <a:ext cx="0" cy="384650"/>
          </a:xfrm>
          <a:prstGeom prst="straightConnector1">
            <a:avLst/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76E8E9-0DAF-3C9A-FE71-EFEDA7F6B390}"/>
              </a:ext>
            </a:extLst>
          </p:cNvPr>
          <p:cNvSpPr txBox="1"/>
          <p:nvPr/>
        </p:nvSpPr>
        <p:spPr>
          <a:xfrm>
            <a:off x="8917457" y="1787215"/>
            <a:ext cx="176864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YouTube Sans"/>
              </a:rPr>
              <a:t>Компіляція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A44912-B96F-4DF0-1EC6-DDBDA5E8E08C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>
            <a:off x="9801778" y="2156547"/>
            <a:ext cx="0" cy="390655"/>
          </a:xfrm>
          <a:prstGeom prst="straightConnector1">
            <a:avLst/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3D704E2-64FA-1EB6-8B45-A0A318283C82}"/>
              </a:ext>
            </a:extLst>
          </p:cNvPr>
          <p:cNvSpPr/>
          <p:nvPr/>
        </p:nvSpPr>
        <p:spPr>
          <a:xfrm>
            <a:off x="8677806" y="2467078"/>
            <a:ext cx="517358" cy="16001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91991-02C9-F029-13D5-8653670D2735}"/>
              </a:ext>
            </a:extLst>
          </p:cNvPr>
          <p:cNvSpPr/>
          <p:nvPr/>
        </p:nvSpPr>
        <p:spPr>
          <a:xfrm>
            <a:off x="9284419" y="2467078"/>
            <a:ext cx="1823765" cy="160019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A0A23-FA88-81CF-F84B-8F40736BEAF3}"/>
              </a:ext>
            </a:extLst>
          </p:cNvPr>
          <p:cNvSpPr txBox="1"/>
          <p:nvPr/>
        </p:nvSpPr>
        <p:spPr>
          <a:xfrm>
            <a:off x="8370065" y="4277827"/>
            <a:ext cx="129941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Інструкції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EF9A9-6C37-57BC-EFC7-D0782F9A2F51}"/>
              </a:ext>
            </a:extLst>
          </p:cNvPr>
          <p:cNvSpPr txBox="1"/>
          <p:nvPr/>
        </p:nvSpPr>
        <p:spPr>
          <a:xfrm>
            <a:off x="9751131" y="4271811"/>
            <a:ext cx="1299411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Аргументи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5789E1-9408-7B9C-B14D-B310693F1085}"/>
              </a:ext>
            </a:extLst>
          </p:cNvPr>
          <p:cNvSpPr txBox="1"/>
          <p:nvPr/>
        </p:nvSpPr>
        <p:spPr>
          <a:xfrm>
            <a:off x="6362214" y="2197840"/>
            <a:ext cx="174917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Інструкція навантаження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B5965D-0F1E-877F-5362-DEDC1AD2E5CA}"/>
              </a:ext>
            </a:extLst>
          </p:cNvPr>
          <p:cNvSpPr txBox="1"/>
          <p:nvPr/>
        </p:nvSpPr>
        <p:spPr>
          <a:xfrm>
            <a:off x="6360792" y="2911660"/>
            <a:ext cx="1750594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Множення чілих чисел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4AA31D-9ADC-FD56-8603-1D5A14685F2E}"/>
              </a:ext>
            </a:extLst>
          </p:cNvPr>
          <p:cNvSpPr txBox="1"/>
          <p:nvPr/>
        </p:nvSpPr>
        <p:spPr>
          <a:xfrm>
            <a:off x="6360792" y="3625480"/>
            <a:ext cx="175059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Додавання чілих чисел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F5CF0B-9875-B9C5-0324-77CEE1E0B6AD}"/>
              </a:ext>
            </a:extLst>
          </p:cNvPr>
          <p:cNvSpPr/>
          <p:nvPr/>
        </p:nvSpPr>
        <p:spPr>
          <a:xfrm>
            <a:off x="8677806" y="2739790"/>
            <a:ext cx="517358" cy="5508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B44DE3-BD78-9604-C248-29877D662428}"/>
              </a:ext>
            </a:extLst>
          </p:cNvPr>
          <p:cNvSpPr/>
          <p:nvPr/>
        </p:nvSpPr>
        <p:spPr>
          <a:xfrm>
            <a:off x="8677806" y="3290638"/>
            <a:ext cx="517358" cy="1925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3BA08D-DF77-3D6A-A535-ADCBF27A1A8D}"/>
              </a:ext>
            </a:extLst>
          </p:cNvPr>
          <p:cNvSpPr/>
          <p:nvPr/>
        </p:nvSpPr>
        <p:spPr>
          <a:xfrm>
            <a:off x="8677806" y="3455289"/>
            <a:ext cx="517358" cy="1925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10" grpId="0" animBg="1"/>
      <p:bldP spid="12" grpId="0" animBg="1"/>
      <p:bldP spid="34" grpId="0" animBg="1"/>
      <p:bldP spid="39" grpId="0" animBg="1"/>
      <p:bldP spid="40" grpId="0" animBg="1"/>
      <p:bldP spid="44" grpId="0" animBg="1"/>
      <p:bldP spid="45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439711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Ще одне спостереження, щодо програм, яке часто підтверджується, полягає в тому, що дані, які знаходяться поруч, імовірно, отримані разом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називається </a:t>
            </a:r>
            <a:r>
              <a:rPr lang="ru-RU" b="1" dirty="0">
                <a:latin typeface="YouTube Sans"/>
              </a:rPr>
              <a:t>просторова локальність</a:t>
            </a:r>
            <a:r>
              <a:rPr lang="en-US" b="1" dirty="0">
                <a:latin typeface="YouTube Sans"/>
              </a:rPr>
              <a:t>/spatial locality</a:t>
            </a:r>
          </a:p>
          <a:p>
            <a:r>
              <a:rPr lang="ru-RU" dirty="0">
                <a:latin typeface="YouTube Sans"/>
              </a:rPr>
              <a:t>Кеші реалізують це за допомогою </a:t>
            </a:r>
            <a:r>
              <a:rPr lang="ru-RU" b="1" dirty="0">
                <a:latin typeface="YouTube Sans"/>
              </a:rPr>
              <a:t>рядків кешу</a:t>
            </a:r>
            <a:r>
              <a:rPr lang="en-US" b="1" dirty="0">
                <a:latin typeface="YouTube Sans"/>
              </a:rPr>
              <a:t>/cache lines</a:t>
            </a:r>
          </a:p>
          <a:p>
            <a:pPr lvl="1"/>
            <a:r>
              <a:rPr lang="uk-UA" dirty="0">
                <a:latin typeface="YouTube Sans"/>
              </a:rPr>
              <a:t>Це фіксованна кількість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  <a:r>
              <a:rPr lang="en-US" dirty="0">
                <a:latin typeface="YouTube Sans"/>
              </a:rPr>
              <a:t> (</a:t>
            </a:r>
            <a:r>
              <a:rPr lang="uk-UA" dirty="0">
                <a:latin typeface="YouTube Sans"/>
              </a:rPr>
              <a:t>зазвичай</a:t>
            </a:r>
            <a:r>
              <a:rPr lang="en-US" dirty="0">
                <a:latin typeface="YouTube Sans"/>
              </a:rPr>
              <a:t> 64 </a:t>
            </a:r>
            <a:r>
              <a:rPr lang="uk-UA" dirty="0">
                <a:latin typeface="YouTube Sans"/>
              </a:rPr>
              <a:t>байти</a:t>
            </a:r>
            <a:r>
              <a:rPr lang="en-US" dirty="0">
                <a:latin typeface="YouTube Sans"/>
              </a:rPr>
              <a:t>)</a:t>
            </a:r>
          </a:p>
          <a:p>
            <a:pPr lvl="1"/>
            <a:r>
              <a:rPr lang="uk-UA" dirty="0">
                <a:latin typeface="YouTube Sans"/>
              </a:rPr>
              <a:t>Кеши тільки можуть читати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записати цілі рядки кешу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Коли ми </a:t>
            </a:r>
            <a:r>
              <a:rPr lang="uk-UA" dirty="0">
                <a:latin typeface="YouTube Sans"/>
              </a:rPr>
              <a:t>читаємо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записуємо область</a:t>
            </a:r>
            <a:r>
              <a:rPr lang="ru-RU" dirty="0">
                <a:latin typeface="YouTube Sans"/>
              </a:rPr>
              <a:t> пам’яті, ми зчитуємо його рядок кешу в кеш, таким чином зберігаючи пам’ять поруч із ним у нашому кеші</a:t>
            </a:r>
            <a:endParaRPr lang="uk-UA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6A2AA-3991-33BA-8469-5F79E29D5F75}"/>
              </a:ext>
            </a:extLst>
          </p:cNvPr>
          <p:cNvSpPr txBox="1"/>
          <p:nvPr/>
        </p:nvSpPr>
        <p:spPr>
          <a:xfrm>
            <a:off x="6972308" y="1028694"/>
            <a:ext cx="5023185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endParaRPr lang="en-US" dirty="0">
              <a:latin typeface="YouTube Sans"/>
            </a:endParaRP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A1FF-9BB4-6FEE-13FE-706D44645D98}"/>
              </a:ext>
            </a:extLst>
          </p:cNvPr>
          <p:cNvSpPr txBox="1"/>
          <p:nvPr/>
        </p:nvSpPr>
        <p:spPr>
          <a:xfrm>
            <a:off x="8831187" y="2827870"/>
            <a:ext cx="1305417" cy="3816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A17F1-F22A-9F6A-37CA-B62103A6A070}"/>
              </a:ext>
            </a:extLst>
          </p:cNvPr>
          <p:cNvSpPr txBox="1"/>
          <p:nvPr/>
        </p:nvSpPr>
        <p:spPr>
          <a:xfrm>
            <a:off x="8831186" y="3913004"/>
            <a:ext cx="1305427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YouTube Sans"/>
            </a:endParaRPr>
          </a:p>
          <a:p>
            <a:pPr algn="ctr"/>
            <a:r>
              <a:rPr lang="en-US" dirty="0">
                <a:latin typeface="YouTube Sans"/>
              </a:rPr>
              <a:t>CPU</a:t>
            </a:r>
          </a:p>
          <a:p>
            <a:pPr algn="ctr"/>
            <a:endParaRPr lang="en-US" dirty="0">
              <a:latin typeface="YouTub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F487-0C28-3B61-110B-0B22313B1C90}"/>
              </a:ext>
            </a:extLst>
          </p:cNvPr>
          <p:cNvSpPr txBox="1"/>
          <p:nvPr/>
        </p:nvSpPr>
        <p:spPr>
          <a:xfrm>
            <a:off x="6972308" y="3913004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ptr0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5E7B7-B18D-058F-66D3-D10F9B79C9DA}"/>
              </a:ext>
            </a:extLst>
          </p:cNvPr>
          <p:cNvSpPr txBox="1"/>
          <p:nvPr/>
        </p:nvSpPr>
        <p:spPr>
          <a:xfrm>
            <a:off x="6972308" y="4220781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4EB3A-1C6A-D985-042F-4473858F5E3E}"/>
              </a:ext>
            </a:extLst>
          </p:cNvPr>
          <p:cNvSpPr txBox="1"/>
          <p:nvPr/>
        </p:nvSpPr>
        <p:spPr>
          <a:xfrm>
            <a:off x="6972308" y="4528558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Store ptr0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AB179-4DD2-E1CA-3352-F606C53B4F8A}"/>
              </a:ext>
            </a:extLst>
          </p:cNvPr>
          <p:cNvSpPr txBox="1"/>
          <p:nvPr/>
        </p:nvSpPr>
        <p:spPr>
          <a:xfrm>
            <a:off x="6972308" y="4836335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19A3D-62D2-5B60-D7CB-548EEA576706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9483896" y="3209513"/>
            <a:ext cx="4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E1176-6471-C2B9-4023-ADA2A8F9BFE1}"/>
              </a:ext>
            </a:extLst>
          </p:cNvPr>
          <p:cNvCxnSpPr>
            <a:cxnSpLocks/>
          </p:cNvCxnSpPr>
          <p:nvPr/>
        </p:nvCxnSpPr>
        <p:spPr>
          <a:xfrm flipV="1">
            <a:off x="9785295" y="1947921"/>
            <a:ext cx="5" cy="875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887B72-8687-D9A9-EA45-92E4B8485F99}"/>
              </a:ext>
            </a:extLst>
          </p:cNvPr>
          <p:cNvCxnSpPr>
            <a:cxnSpLocks/>
          </p:cNvCxnSpPr>
          <p:nvPr/>
        </p:nvCxnSpPr>
        <p:spPr>
          <a:xfrm>
            <a:off x="9168073" y="1952024"/>
            <a:ext cx="0" cy="888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E3C0-4FCE-7AF0-AEEE-74E13EDEA464}"/>
              </a:ext>
            </a:extLst>
          </p:cNvPr>
          <p:cNvCxnSpPr>
            <a:cxnSpLocks/>
          </p:cNvCxnSpPr>
          <p:nvPr/>
        </p:nvCxnSpPr>
        <p:spPr>
          <a:xfrm>
            <a:off x="9320473" y="3209513"/>
            <a:ext cx="0" cy="703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0827-3DD4-89A8-A26F-8CA8867D0C0C}"/>
              </a:ext>
            </a:extLst>
          </p:cNvPr>
          <p:cNvSpPr/>
          <p:nvPr/>
        </p:nvSpPr>
        <p:spPr>
          <a:xfrm>
            <a:off x="6972308" y="1490359"/>
            <a:ext cx="1702457" cy="46166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7004B0-EBF3-9325-EA11-B610AA8A3BAD}"/>
              </a:ext>
            </a:extLst>
          </p:cNvPr>
          <p:cNvSpPr/>
          <p:nvPr/>
        </p:nvSpPr>
        <p:spPr>
          <a:xfrm>
            <a:off x="8674765" y="1491923"/>
            <a:ext cx="1624895" cy="460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5FB3C2-E8AA-3513-89CC-6ECE7E366615}"/>
              </a:ext>
            </a:extLst>
          </p:cNvPr>
          <p:cNvSpPr/>
          <p:nvPr/>
        </p:nvSpPr>
        <p:spPr>
          <a:xfrm>
            <a:off x="10299660" y="1490359"/>
            <a:ext cx="169583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C28A5-F935-8824-67E7-DC86F6E3897F}"/>
              </a:ext>
            </a:extLst>
          </p:cNvPr>
          <p:cNvSpPr/>
          <p:nvPr/>
        </p:nvSpPr>
        <p:spPr>
          <a:xfrm>
            <a:off x="6972308" y="1030258"/>
            <a:ext cx="17024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C71E17-1C81-636F-8C48-327F7599AFD4}"/>
              </a:ext>
            </a:extLst>
          </p:cNvPr>
          <p:cNvSpPr/>
          <p:nvPr/>
        </p:nvSpPr>
        <p:spPr>
          <a:xfrm>
            <a:off x="8674765" y="1025806"/>
            <a:ext cx="1624895" cy="467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0AC57A-5670-73F1-FA8D-720284509AC1}"/>
              </a:ext>
            </a:extLst>
          </p:cNvPr>
          <p:cNvSpPr/>
          <p:nvPr/>
        </p:nvSpPr>
        <p:spPr>
          <a:xfrm>
            <a:off x="10299660" y="1030258"/>
            <a:ext cx="16958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DD1980-7A29-1779-542A-5D62482E663A}"/>
              </a:ext>
            </a:extLst>
          </p:cNvPr>
          <p:cNvSpPr/>
          <p:nvPr/>
        </p:nvSpPr>
        <p:spPr>
          <a:xfrm>
            <a:off x="8831186" y="3017735"/>
            <a:ext cx="652712" cy="19177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A025AE-2322-2810-2C0B-83EF56F51611}"/>
              </a:ext>
            </a:extLst>
          </p:cNvPr>
          <p:cNvSpPr/>
          <p:nvPr/>
        </p:nvSpPr>
        <p:spPr>
          <a:xfrm>
            <a:off x="9483901" y="3017735"/>
            <a:ext cx="652712" cy="19177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C23FE5-DEC0-4AB6-2BDE-FB2A4F4C8463}"/>
              </a:ext>
            </a:extLst>
          </p:cNvPr>
          <p:cNvSpPr/>
          <p:nvPr/>
        </p:nvSpPr>
        <p:spPr>
          <a:xfrm>
            <a:off x="8831186" y="2827870"/>
            <a:ext cx="652712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47D86-EF91-3D7E-61DE-8A16A03AFB9B}"/>
              </a:ext>
            </a:extLst>
          </p:cNvPr>
          <p:cNvSpPr/>
          <p:nvPr/>
        </p:nvSpPr>
        <p:spPr>
          <a:xfrm>
            <a:off x="9483901" y="2827870"/>
            <a:ext cx="652712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5415EA-DD15-3EF3-B955-54571BA0B51F}"/>
              </a:ext>
            </a:extLst>
          </p:cNvPr>
          <p:cNvSpPr txBox="1"/>
          <p:nvPr/>
        </p:nvSpPr>
        <p:spPr>
          <a:xfrm>
            <a:off x="6972308" y="1491922"/>
            <a:ext cx="70384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Ptr0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B0F335-56BE-0D16-C6B7-06FCDBCF1E1D}"/>
              </a:ext>
            </a:extLst>
          </p:cNvPr>
          <p:cNvSpPr txBox="1"/>
          <p:nvPr/>
        </p:nvSpPr>
        <p:spPr>
          <a:xfrm>
            <a:off x="7977548" y="1491922"/>
            <a:ext cx="697217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uk-UA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120FD2-919A-3A58-72D8-3E0D3B5960E5}"/>
              </a:ext>
            </a:extLst>
          </p:cNvPr>
          <p:cNvSpPr/>
          <p:nvPr/>
        </p:nvSpPr>
        <p:spPr>
          <a:xfrm>
            <a:off x="8831187" y="3017736"/>
            <a:ext cx="198514" cy="19177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0E5FC4-82BC-01E9-6ED9-B856FE67A071}"/>
              </a:ext>
            </a:extLst>
          </p:cNvPr>
          <p:cNvSpPr/>
          <p:nvPr/>
        </p:nvSpPr>
        <p:spPr>
          <a:xfrm>
            <a:off x="9267319" y="3017735"/>
            <a:ext cx="216576" cy="1917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C4754B-6C3D-FDC1-5A02-ABDD16C30255}"/>
              </a:ext>
            </a:extLst>
          </p:cNvPr>
          <p:cNvSpPr txBox="1"/>
          <p:nvPr/>
        </p:nvSpPr>
        <p:spPr>
          <a:xfrm>
            <a:off x="11292261" y="1491922"/>
            <a:ext cx="703840" cy="369332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Ptr</a:t>
            </a:r>
            <a:r>
              <a:rPr lang="uk-UA" dirty="0">
                <a:latin typeface="Consolas" panose="020B0609020204030204" pitchFamily="49" charset="0"/>
              </a:rPr>
              <a:t>2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E90DCB-C8F2-CB1C-E18F-D2671758EC15}"/>
              </a:ext>
            </a:extLst>
          </p:cNvPr>
          <p:cNvSpPr txBox="1"/>
          <p:nvPr/>
        </p:nvSpPr>
        <p:spPr>
          <a:xfrm>
            <a:off x="6972308" y="5144112"/>
            <a:ext cx="12512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Load </a:t>
            </a:r>
            <a:r>
              <a:rPr lang="en-US" sz="1400" dirty="0" err="1">
                <a:latin typeface="Consolas" panose="020B0609020204030204" pitchFamily="49" charset="0"/>
              </a:rPr>
              <a:t>ptr</a:t>
            </a:r>
            <a:r>
              <a:rPr lang="uk-UA" sz="1400" dirty="0">
                <a:latin typeface="Consolas" panose="020B0609020204030204" pitchFamily="49" charset="0"/>
              </a:rPr>
              <a:t>2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3434E2-C13B-3F79-E741-FA44E93785CA}"/>
              </a:ext>
            </a:extLst>
          </p:cNvPr>
          <p:cNvSpPr/>
          <p:nvPr/>
        </p:nvSpPr>
        <p:spPr>
          <a:xfrm>
            <a:off x="9920029" y="3017735"/>
            <a:ext cx="216576" cy="191778"/>
          </a:xfrm>
          <a:prstGeom prst="rect">
            <a:avLst/>
          </a:prstGeom>
          <a:solidFill>
            <a:srgbClr val="F808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CDC268-D1A1-4C63-F6A9-EF9C8900CBC1}"/>
              </a:ext>
            </a:extLst>
          </p:cNvPr>
          <p:cNvSpPr/>
          <p:nvPr/>
        </p:nvSpPr>
        <p:spPr>
          <a:xfrm>
            <a:off x="6918165" y="1406111"/>
            <a:ext cx="1826148" cy="615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B198D9-F0EB-2789-8250-6E16E43B2F6C}"/>
              </a:ext>
            </a:extLst>
          </p:cNvPr>
          <p:cNvSpPr/>
          <p:nvPr/>
        </p:nvSpPr>
        <p:spPr>
          <a:xfrm>
            <a:off x="8790359" y="2960288"/>
            <a:ext cx="739573" cy="308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1C283C-D6BF-9394-B9AF-AEBDE2CE2730}"/>
              </a:ext>
            </a:extLst>
          </p:cNvPr>
          <p:cNvSpPr/>
          <p:nvPr/>
        </p:nvSpPr>
        <p:spPr>
          <a:xfrm>
            <a:off x="10216282" y="1406111"/>
            <a:ext cx="1833334" cy="615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C774B8-81EC-357A-1E19-F80C6C39B9B6}"/>
              </a:ext>
            </a:extLst>
          </p:cNvPr>
          <p:cNvSpPr/>
          <p:nvPr/>
        </p:nvSpPr>
        <p:spPr>
          <a:xfrm>
            <a:off x="9483895" y="3017735"/>
            <a:ext cx="652709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1C21DD-D646-368B-0AFF-5918DF2DACB6}"/>
              </a:ext>
            </a:extLst>
          </p:cNvPr>
          <p:cNvSpPr/>
          <p:nvPr/>
        </p:nvSpPr>
        <p:spPr>
          <a:xfrm>
            <a:off x="8831177" y="3017735"/>
            <a:ext cx="652718" cy="191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0EB7A8-D8D7-326C-BEAB-859CC048FF31}"/>
              </a:ext>
            </a:extLst>
          </p:cNvPr>
          <p:cNvSpPr/>
          <p:nvPr/>
        </p:nvSpPr>
        <p:spPr>
          <a:xfrm>
            <a:off x="6972308" y="3913004"/>
            <a:ext cx="1251284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4090EC-D2F5-5ACA-A210-A285944E2FED}"/>
              </a:ext>
            </a:extLst>
          </p:cNvPr>
          <p:cNvSpPr/>
          <p:nvPr/>
        </p:nvSpPr>
        <p:spPr>
          <a:xfrm>
            <a:off x="6972308" y="4223820"/>
            <a:ext cx="1251284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1095A7-C0C5-301D-0B45-C9047465843F}"/>
              </a:ext>
            </a:extLst>
          </p:cNvPr>
          <p:cNvSpPr/>
          <p:nvPr/>
        </p:nvSpPr>
        <p:spPr>
          <a:xfrm>
            <a:off x="6972308" y="5137796"/>
            <a:ext cx="1251284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0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8" grpId="0" animBg="1"/>
      <p:bldP spid="26" grpId="0" animBg="1"/>
      <p:bldP spid="29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  <p:bldP spid="47" grpId="2" animBg="1"/>
      <p:bldP spid="47" grpId="3" animBg="1"/>
      <p:bldP spid="48" grpId="0" animBg="1"/>
      <p:bldP spid="51" grpId="0" animBg="1"/>
      <p:bldP spid="52" grpId="0" animBg="1"/>
      <p:bldP spid="5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8E4-4D1B-56C4-3C46-544E25CF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7DCB7-D2E7-F32D-5F99-39462669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363392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Кеші мають обмежений розмір. Що станеться, коли вони заповнені, а ми хочемо інший рядок кешу прочитати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записати</a:t>
            </a:r>
            <a:r>
              <a:rPr lang="ru-RU" dirty="0">
                <a:latin typeface="YouTube Sans"/>
              </a:rPr>
              <a:t>?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видаляємо вже існуючий рядок кешу з нашого кешу, щоб звільнити місце</a:t>
            </a:r>
          </a:p>
          <a:p>
            <a:pPr lvl="1"/>
            <a:r>
              <a:rPr lang="ru-RU" dirty="0">
                <a:latin typeface="YouTube Sans"/>
              </a:rPr>
              <a:t>Є кілька різних способів зробити це, я не буду про них говорити у цій серії</a:t>
            </a:r>
            <a:endParaRPr lang="uk-UA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6550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C0AF-7765-0982-9CA1-34C6AD53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76862-268E-4B53-5636-EDA89A83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5253228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Теперішні </a:t>
            </a:r>
            <a:r>
              <a:rPr lang="en-US" dirty="0">
                <a:latin typeface="YouTube Sans"/>
              </a:rPr>
              <a:t>CPUs</a:t>
            </a:r>
            <a:r>
              <a:rPr lang="uk-UA" dirty="0">
                <a:latin typeface="YouTube Sans"/>
              </a:rPr>
              <a:t>,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звичайно, мають</a:t>
            </a:r>
            <a:r>
              <a:rPr lang="en-US" dirty="0">
                <a:latin typeface="YouTube Sans"/>
              </a:rPr>
              <a:t> 3 </a:t>
            </a:r>
            <a:r>
              <a:rPr lang="uk-UA" dirty="0">
                <a:latin typeface="YouTube Sans"/>
              </a:rPr>
              <a:t>рівні кешів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Доступ до кожного рівня кешу стає повільнішим, зате рівень </a:t>
            </a:r>
            <a:r>
              <a:rPr lang="uk-UA" dirty="0">
                <a:latin typeface="YouTube Sans"/>
              </a:rPr>
              <a:t>має більше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яті</a:t>
            </a:r>
          </a:p>
          <a:p>
            <a:r>
              <a:rPr lang="ru-RU" dirty="0">
                <a:latin typeface="YouTube Sans"/>
              </a:rPr>
              <a:t>Перевага більшого кешу полягає в тому, що ми можемо зберігати більше значень і </a:t>
            </a:r>
            <a:r>
              <a:rPr lang="uk-UA" dirty="0">
                <a:latin typeface="YouTube Sans"/>
              </a:rPr>
              <a:t>тоді не потрібно стільки читати від </a:t>
            </a:r>
            <a:r>
              <a:rPr lang="en-US" dirty="0">
                <a:latin typeface="YouTube Sans"/>
              </a:rPr>
              <a:t>RAM</a:t>
            </a:r>
          </a:p>
          <a:p>
            <a:endParaRPr lang="uk-UA" dirty="0">
              <a:latin typeface="YouTube San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44F938E-83A7-394B-90E7-A1F3B8874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52" y="1111945"/>
            <a:ext cx="5297098" cy="3748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B4E785-5F23-BEE8-EAA3-5814397B2963}"/>
              </a:ext>
            </a:extLst>
          </p:cNvPr>
          <p:cNvSpPr/>
          <p:nvPr/>
        </p:nvSpPr>
        <p:spPr>
          <a:xfrm>
            <a:off x="7531768" y="2382253"/>
            <a:ext cx="950495" cy="7339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35244-9524-F90D-3529-AA0F5C53D5B2}"/>
              </a:ext>
            </a:extLst>
          </p:cNvPr>
          <p:cNvSpPr txBox="1"/>
          <p:nvPr/>
        </p:nvSpPr>
        <p:spPr>
          <a:xfrm>
            <a:off x="7384380" y="3342411"/>
            <a:ext cx="124526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ouTube Sans"/>
              </a:rPr>
              <a:t>L1 DCACHE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427DD-B4BB-F90C-E990-00B03964C37E}"/>
              </a:ext>
            </a:extLst>
          </p:cNvPr>
          <p:cNvSpPr/>
          <p:nvPr/>
        </p:nvSpPr>
        <p:spPr>
          <a:xfrm>
            <a:off x="9420726" y="1876926"/>
            <a:ext cx="258679" cy="2707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6C467-CBA9-0E23-E065-551188C45005}"/>
              </a:ext>
            </a:extLst>
          </p:cNvPr>
          <p:cNvSpPr/>
          <p:nvPr/>
        </p:nvSpPr>
        <p:spPr>
          <a:xfrm>
            <a:off x="10954512" y="2486526"/>
            <a:ext cx="295014" cy="3228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C0AF-7765-0982-9CA1-34C6AD53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Кеш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76862-268E-4B53-5636-EDA89A83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Застосовуючи цю інформацію, можемо зрозуміти більше інформації від профілера</a:t>
            </a:r>
            <a:endParaRPr lang="en-US" dirty="0">
              <a:latin typeface="YouTube Sans"/>
            </a:endParaRPr>
          </a:p>
          <a:p>
            <a:r>
              <a:rPr lang="en-US" b="1" dirty="0">
                <a:latin typeface="YouTube Sans"/>
              </a:rPr>
              <a:t>L1_DC_ACCESSES </a:t>
            </a:r>
            <a:r>
              <a:rPr lang="en-US" dirty="0">
                <a:latin typeface="YouTube Sans"/>
              </a:rPr>
              <a:t>– </a:t>
            </a:r>
            <a:r>
              <a:rPr lang="uk-UA" dirty="0">
                <a:latin typeface="YouTube Sans"/>
              </a:rPr>
              <a:t>кількість разів, що ми просили </a:t>
            </a:r>
            <a:r>
              <a:rPr lang="en-US" dirty="0">
                <a:latin typeface="YouTube Sans"/>
              </a:rPr>
              <a:t>L1 </a:t>
            </a:r>
            <a:r>
              <a:rPr lang="uk-UA" dirty="0">
                <a:latin typeface="YouTube Sans"/>
              </a:rPr>
              <a:t>кеш за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</a:t>
            </a:r>
            <a:endParaRPr lang="en-US" dirty="0">
              <a:latin typeface="YouTube Sans"/>
            </a:endParaRPr>
          </a:p>
          <a:p>
            <a:r>
              <a:rPr lang="en-US" b="1" dirty="0">
                <a:latin typeface="YouTube Sans"/>
              </a:rPr>
              <a:t>L1_DC_MISSES </a:t>
            </a:r>
            <a:r>
              <a:rPr lang="en-US" dirty="0">
                <a:latin typeface="YouTube Sans"/>
              </a:rPr>
              <a:t>– </a:t>
            </a:r>
            <a:r>
              <a:rPr lang="ru-RU" dirty="0">
                <a:latin typeface="YouTube Sans"/>
              </a:rPr>
              <a:t>відсоток доступів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до </a:t>
            </a:r>
            <a:r>
              <a:rPr lang="en-US" dirty="0">
                <a:latin typeface="YouTube Sans"/>
              </a:rPr>
              <a:t>L1</a:t>
            </a:r>
            <a:r>
              <a:rPr lang="ru-RU" dirty="0">
                <a:latin typeface="YouTube Sans"/>
              </a:rPr>
              <a:t>, які не були в кеші 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це називаємо </a:t>
            </a:r>
            <a:r>
              <a:rPr lang="en-US" b="1" dirty="0">
                <a:latin typeface="YouTube Sans"/>
              </a:rPr>
              <a:t>cache miss/</a:t>
            </a:r>
            <a:r>
              <a:rPr lang="ru-RU" b="1" dirty="0">
                <a:latin typeface="YouTube Sans"/>
              </a:rPr>
              <a:t>кеш-промахом</a:t>
            </a:r>
            <a:endParaRPr lang="en-US" b="1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У цих випадках, нам треба отримати пам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ять від вищчих кешів</a:t>
            </a:r>
            <a:r>
              <a:rPr lang="en-US" dirty="0">
                <a:latin typeface="YouTube Sans"/>
              </a:rPr>
              <a:t>/RAM</a:t>
            </a:r>
          </a:p>
          <a:p>
            <a:r>
              <a:rPr lang="en-US" b="1" dirty="0">
                <a:latin typeface="YouTube Sans"/>
              </a:rPr>
              <a:t>L1_DEMAND_DC_REFILLS_L2/DRAM/</a:t>
            </a:r>
            <a:r>
              <a:rPr lang="uk-UA" b="1" dirty="0">
                <a:latin typeface="YouTube Sans"/>
              </a:rPr>
              <a:t>і т.д. </a:t>
            </a:r>
            <a:r>
              <a:rPr lang="en-US" dirty="0">
                <a:latin typeface="YouTube Sans"/>
              </a:rPr>
              <a:t>– </a:t>
            </a:r>
            <a:r>
              <a:rPr lang="ru-RU" dirty="0">
                <a:latin typeface="YouTube Sans"/>
              </a:rPr>
              <a:t>з усіх кеш-промахів, стільки запитів було знайдено в </a:t>
            </a:r>
            <a:r>
              <a:rPr lang="en-US" dirty="0">
                <a:latin typeface="YouTube Sans"/>
              </a:rPr>
              <a:t>L2</a:t>
            </a:r>
            <a:r>
              <a:rPr lang="ru-RU" dirty="0">
                <a:latin typeface="YouTube Sans"/>
              </a:rPr>
              <a:t>/</a:t>
            </a:r>
            <a:r>
              <a:rPr lang="en-US" dirty="0">
                <a:latin typeface="YouTube Sans"/>
              </a:rPr>
              <a:t>D</a:t>
            </a:r>
            <a:r>
              <a:rPr lang="ru-RU" dirty="0">
                <a:latin typeface="YouTube Sans"/>
              </a:rPr>
              <a:t>RAM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і т.д.</a:t>
            </a:r>
            <a:endParaRPr lang="en-US" dirty="0">
              <a:latin typeface="YouTube Sans"/>
            </a:endParaRPr>
          </a:p>
          <a:p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415576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9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31FE-47C5-B1B4-F2C3-8A3DD1C5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Додаткові Недокінчені Слайди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40A0C-A902-F8FB-3478-839993914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04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Back Face Culling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Одне, чого профайлери не можуть зробити за вас, це вони не можуть сказати вам, які алгоритмічні зміни ви повинні додати до свого коду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Зараз у нашому коді близько половини всіх трикутників, які ми малюємо, спрямовані проти годинникової стрілки, тому вони ніколи не малюються, але ми все одно обчислюємо кожен їхній піксель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це можемо розв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язати, використовуючи алгоритм, який називається </a:t>
            </a:r>
            <a:r>
              <a:rPr lang="en-US" b="1" dirty="0">
                <a:latin typeface="YouTube Sans"/>
              </a:rPr>
              <a:t>Back Face Culling/</a:t>
            </a:r>
            <a:r>
              <a:rPr lang="uk-UA" b="1" dirty="0">
                <a:latin typeface="YouTube Sans"/>
              </a:rPr>
              <a:t>Вибракування заднього обличчя</a:t>
            </a:r>
            <a:endParaRPr lang="en-US" b="1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Ми обчислюємо, чи дивиться трикутник навпроти камери, і якщо так, то не малюємо його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уникаємо необхідності викликати </a:t>
            </a:r>
            <a:r>
              <a:rPr lang="en-US" dirty="0" err="1">
                <a:latin typeface="YouTube Sans"/>
              </a:rPr>
              <a:t>DrawTriangle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для цього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трикутника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що економить багато часу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Нам потрібно обчислити додаткові формули для кожного трикутника, але зазвичай їх небагато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27658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Обмеження профайлера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YouTube Sans"/>
              </a:rPr>
              <a:t>Ми більше не будемо писати оптимізації, але важливо зрозуміти, що кожен інструмент, який ви використовуєте, може вам дати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Профайлер може припустити, що деякі частини вашого коду працюють повільно, або неефективно використовують </a:t>
            </a:r>
            <a:r>
              <a:rPr lang="en-US" dirty="0">
                <a:latin typeface="YouTube Sans"/>
              </a:rPr>
              <a:t>CPU</a:t>
            </a:r>
            <a:r>
              <a:rPr lang="ru-RU" dirty="0">
                <a:latin typeface="YouTube Sans"/>
              </a:rPr>
              <a:t>, але він не знає, чи справді потрібна робота, яку ви виконуєте</a:t>
            </a:r>
          </a:p>
          <a:p>
            <a:pPr lvl="1"/>
            <a:r>
              <a:rPr lang="ru-RU" dirty="0">
                <a:latin typeface="YouTube Sans"/>
              </a:rPr>
              <a:t>Чи треба всі ці трикутники малювати чи можна їх пропустити</a:t>
            </a:r>
            <a:endParaRPr lang="uk-UA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Найкраща оптимізація – це взагалі нічого не робити</a:t>
            </a:r>
            <a:r>
              <a:rPr lang="en-US" dirty="0">
                <a:latin typeface="YouTube Sans"/>
              </a:rPr>
              <a:t> </a:t>
            </a:r>
            <a:r>
              <a:rPr lang="en-US" dirty="0">
                <a:latin typeface="YouTube Sans"/>
                <a:sym typeface="Wingdings" panose="05000000000000000000" pitchFamily="2" charset="2"/>
              </a:rPr>
              <a:t> </a:t>
            </a:r>
          </a:p>
          <a:p>
            <a:r>
              <a:rPr lang="ru-RU" dirty="0">
                <a:latin typeface="YouTube Sans"/>
                <a:sym typeface="Wingdings" panose="05000000000000000000" pitchFamily="2" charset="2"/>
              </a:rPr>
              <a:t>Є кілька способів аналізувати ваші програми, то ж ніколи не намагайтесь заглибитися лише в один!</a:t>
            </a:r>
            <a:endParaRPr lang="uk-UA" dirty="0">
              <a:latin typeface="YouTube Sans"/>
              <a:sym typeface="Wingdings" panose="05000000000000000000" pitchFamily="2" charset="2"/>
            </a:endParaRPr>
          </a:p>
          <a:p>
            <a:endParaRPr lang="en-US" dirty="0">
              <a:latin typeface="YouTube San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5810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3D98-4B3C-C4F7-0299-65B7764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ouTube Sans"/>
              </a:rPr>
              <a:t>Loop Unrolling/</a:t>
            </a:r>
            <a:r>
              <a:rPr lang="uk-UA" dirty="0">
                <a:latin typeface="YouTube Sans"/>
              </a:rPr>
              <a:t>Розмотування Циклу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12E7-3C33-DB85-CBA4-95316D907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7000620" cy="4351337"/>
          </a:xfrm>
        </p:spPr>
        <p:txBody>
          <a:bodyPr>
            <a:normAutofit/>
          </a:bodyPr>
          <a:lstStyle/>
          <a:p>
            <a:r>
              <a:rPr lang="en-US" dirty="0">
                <a:latin typeface="YouTube Sans"/>
              </a:rPr>
              <a:t>One of which is called Loop Unrolling</a:t>
            </a:r>
          </a:p>
          <a:p>
            <a:pPr lvl="1"/>
            <a:r>
              <a:rPr lang="en-US" dirty="0">
                <a:latin typeface="YouTube Sans"/>
              </a:rPr>
              <a:t>The idea is to copy n iterations of our loop into code, so that we have a lot more </a:t>
            </a:r>
          </a:p>
          <a:p>
            <a:pPr lvl="1"/>
            <a:r>
              <a:rPr lang="en-US" dirty="0">
                <a:latin typeface="YouTube Sans"/>
              </a:rPr>
              <a:t>When we do this, we have less branches in our code since we iterate less</a:t>
            </a:r>
          </a:p>
          <a:p>
            <a:pPr lvl="1"/>
            <a:r>
              <a:rPr lang="en-US" dirty="0">
                <a:latin typeface="YouTube Sans"/>
              </a:rPr>
              <a:t>Whenever we have bubbles in our pipeline, its now more likely that there will be a instruction that can fill up that pipeline from a different iteration</a:t>
            </a:r>
          </a:p>
          <a:p>
            <a:r>
              <a:rPr lang="en-US" dirty="0">
                <a:latin typeface="YouTube Sans"/>
              </a:rPr>
              <a:t>There are some CPU features that make this run quicker like Out of Order Execution</a:t>
            </a:r>
          </a:p>
          <a:p>
            <a:pPr lvl="1"/>
            <a:r>
              <a:rPr lang="en-US" dirty="0">
                <a:latin typeface="YouTube Sans"/>
              </a:rPr>
              <a:t>Whenever we have a dependency stall, we can pick instructions out of order that don’t have a dependency on our current work, to fill up our pipeline</a:t>
            </a:r>
          </a:p>
          <a:p>
            <a:pPr lvl="1"/>
            <a:r>
              <a:rPr lang="en-US" dirty="0">
                <a:latin typeface="YouTube Sans"/>
              </a:rPr>
              <a:t>CPUs generally can look ahead &gt;1000 instructions to find another one to fill the pipeline</a:t>
            </a:r>
          </a:p>
        </p:txBody>
      </p:sp>
    </p:spTree>
    <p:extLst>
      <p:ext uri="{BB962C8B-B14F-4D97-AF65-F5344CB8AC3E}">
        <p14:creationId xmlns:p14="http://schemas.microsoft.com/office/powerpoint/2010/main" val="49185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CFE5-B6ED-944E-0413-777FE2EF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Зменшення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умовних переходів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0DE31-CCC7-5160-1409-DF2506F6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408724" cy="203930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У цій лекції, м</a:t>
            </a:r>
            <a:r>
              <a:rPr lang="ru-RU" dirty="0">
                <a:latin typeface="YouTube Sans"/>
              </a:rPr>
              <a:t>и навчилися, що умовні переходи можуть бути повільними</a:t>
            </a:r>
            <a:endParaRPr lang="uk-UA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Зараз у нашому коді є одна гілка, але якщо ви подивитеся у асемблера, вона компілюється в кілька різних гілок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Б</a:t>
            </a:r>
            <a:r>
              <a:rPr lang="ru-RU" dirty="0">
                <a:latin typeface="YouTube Sans"/>
              </a:rPr>
              <a:t>уло б добре оптимізувати цей код щоб він створював одну гілку у асемблері</a:t>
            </a:r>
            <a:endParaRPr lang="en-US" dirty="0">
              <a:latin typeface="YouTube Sans"/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072264-21A0-0319-6796-49DBB7C2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81" y="1273603"/>
            <a:ext cx="5244357" cy="53508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FC27DD-4390-1BCF-366C-268795BACA1F}"/>
              </a:ext>
            </a:extLst>
          </p:cNvPr>
          <p:cNvSpPr/>
          <p:nvPr/>
        </p:nvSpPr>
        <p:spPr>
          <a:xfrm>
            <a:off x="7762532" y="3422421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60359D-066F-DB4D-16C2-A0427ADDCC1E}"/>
              </a:ext>
            </a:extLst>
          </p:cNvPr>
          <p:cNvSpPr/>
          <p:nvPr/>
        </p:nvSpPr>
        <p:spPr>
          <a:xfrm>
            <a:off x="7762532" y="3766483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8570A8-EFD7-6F7A-F067-C8E80C7B384E}"/>
              </a:ext>
            </a:extLst>
          </p:cNvPr>
          <p:cNvSpPr/>
          <p:nvPr/>
        </p:nvSpPr>
        <p:spPr>
          <a:xfrm>
            <a:off x="7762532" y="3940185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B74D3D-B7B2-6DBF-B8F8-9E1B910EC0BD}"/>
              </a:ext>
            </a:extLst>
          </p:cNvPr>
          <p:cNvSpPr/>
          <p:nvPr/>
        </p:nvSpPr>
        <p:spPr>
          <a:xfrm>
            <a:off x="7762532" y="4297534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EC6CCB-4C21-7936-7367-A3D2BE54EB27}"/>
              </a:ext>
            </a:extLst>
          </p:cNvPr>
          <p:cNvSpPr/>
          <p:nvPr/>
        </p:nvSpPr>
        <p:spPr>
          <a:xfrm>
            <a:off x="7769111" y="4674326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D5DD67-9B85-8B68-5AE7-79D4DF30CDCD}"/>
              </a:ext>
            </a:extLst>
          </p:cNvPr>
          <p:cNvSpPr/>
          <p:nvPr/>
        </p:nvSpPr>
        <p:spPr>
          <a:xfrm>
            <a:off x="7769111" y="5017444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1E037C-B70A-7150-10AC-0387BD99E0C1}"/>
              </a:ext>
            </a:extLst>
          </p:cNvPr>
          <p:cNvSpPr/>
          <p:nvPr/>
        </p:nvSpPr>
        <p:spPr>
          <a:xfrm>
            <a:off x="7769111" y="5199995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134DDD-57AD-DD86-2704-FC4FE0D1A0AF}"/>
              </a:ext>
            </a:extLst>
          </p:cNvPr>
          <p:cNvSpPr/>
          <p:nvPr/>
        </p:nvSpPr>
        <p:spPr>
          <a:xfrm>
            <a:off x="7769111" y="5565097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FCD14E-B4B2-AC84-BBA4-AE3A5A1D7FF0}"/>
              </a:ext>
            </a:extLst>
          </p:cNvPr>
          <p:cNvSpPr/>
          <p:nvPr/>
        </p:nvSpPr>
        <p:spPr>
          <a:xfrm>
            <a:off x="7775690" y="5912230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3E56D3-75A2-3D22-B132-FE7042CA163D}"/>
              </a:ext>
            </a:extLst>
          </p:cNvPr>
          <p:cNvSpPr/>
          <p:nvPr/>
        </p:nvSpPr>
        <p:spPr>
          <a:xfrm>
            <a:off x="7775690" y="6268348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436812-8AB2-6A73-26BD-8E083D31B188}"/>
              </a:ext>
            </a:extLst>
          </p:cNvPr>
          <p:cNvSpPr/>
          <p:nvPr/>
        </p:nvSpPr>
        <p:spPr>
          <a:xfrm>
            <a:off x="7775690" y="6446642"/>
            <a:ext cx="585480" cy="182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78217D-F361-552A-008A-E544F1F5B956}"/>
              </a:ext>
            </a:extLst>
          </p:cNvPr>
          <p:cNvSpPr/>
          <p:nvPr/>
        </p:nvSpPr>
        <p:spPr>
          <a:xfrm>
            <a:off x="7355765" y="1278040"/>
            <a:ext cx="3314427" cy="4132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CB451DCF-8B13-D6CE-2C45-4756E2BD3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9" y="4090665"/>
            <a:ext cx="5220429" cy="5620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D28C509-9365-6D07-5F3A-370F1E1B7DC4}"/>
              </a:ext>
            </a:extLst>
          </p:cNvPr>
          <p:cNvSpPr/>
          <p:nvPr/>
        </p:nvSpPr>
        <p:spPr>
          <a:xfrm>
            <a:off x="1021560" y="4006444"/>
            <a:ext cx="1299410" cy="7339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C7BFE3-EA06-5537-C7CB-B7C3278A3EC3}"/>
              </a:ext>
            </a:extLst>
          </p:cNvPr>
          <p:cNvSpPr txBox="1"/>
          <p:nvPr/>
        </p:nvSpPr>
        <p:spPr>
          <a:xfrm>
            <a:off x="504203" y="5035144"/>
            <a:ext cx="1969284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Ці гілки можна оптимізувати, але вони все одно «потрібні»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D03BE8-1BA3-EB11-BF0B-34006144F2E7}"/>
              </a:ext>
            </a:extLst>
          </p:cNvPr>
          <p:cNvSpPr/>
          <p:nvPr/>
        </p:nvSpPr>
        <p:spPr>
          <a:xfrm>
            <a:off x="2585665" y="4006444"/>
            <a:ext cx="2869532" cy="7339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66C8AD-556E-12DD-98A8-0EAC92909D2F}"/>
              </a:ext>
            </a:extLst>
          </p:cNvPr>
          <p:cNvSpPr txBox="1"/>
          <p:nvPr/>
        </p:nvSpPr>
        <p:spPr>
          <a:xfrm>
            <a:off x="2836120" y="5035144"/>
            <a:ext cx="2571340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Ці перевірки додають набагато більше розгалужень до нашого коду, було б непогано їх позбутися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03278-F335-3542-08C6-CF277EDF197F}"/>
              </a:ext>
            </a:extLst>
          </p:cNvPr>
          <p:cNvSpPr txBox="1"/>
          <p:nvPr/>
        </p:nvSpPr>
        <p:spPr>
          <a:xfrm>
            <a:off x="6364563" y="3914054"/>
            <a:ext cx="2382253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У наступному відео ви побачите, як спростити цей оператор if, але поки що нам доведеться залишити його як є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99848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1D4-2D41-3C73-516B-9854F1DA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E713-53B4-D530-80E1-313F55064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45561" cy="4351337"/>
          </a:xfrm>
        </p:spPr>
        <p:txBody>
          <a:bodyPr/>
          <a:lstStyle/>
          <a:p>
            <a:r>
              <a:rPr lang="ru-RU" dirty="0">
                <a:latin typeface="YouTube Sans"/>
              </a:rPr>
              <a:t>У C++ ми можемо створити стільки</a:t>
            </a:r>
            <a:r>
              <a:rPr lang="en-US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змін</a:t>
            </a:r>
            <a:r>
              <a:rPr lang="uk-UA" dirty="0">
                <a:latin typeface="YouTube Sans"/>
              </a:rPr>
              <a:t> скільки нам потрібно, </a:t>
            </a:r>
            <a:r>
              <a:rPr lang="ru-RU" dirty="0">
                <a:latin typeface="YouTube Sans"/>
              </a:rPr>
              <a:t>для зберігання та обчислення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У асемблері всі змінні повинні зберігатися в регістрах, і ми маємо лише невелику кількість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їх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Зазвичай це число між 16 та 64 для поточних </a:t>
            </a:r>
            <a:r>
              <a:rPr lang="en-US" dirty="0">
                <a:latin typeface="YouTube Sans"/>
              </a:rPr>
              <a:t>CPUs</a:t>
            </a:r>
          </a:p>
          <a:p>
            <a:r>
              <a:rPr lang="ru-RU" dirty="0">
                <a:latin typeface="YouTube Sans"/>
              </a:rPr>
              <a:t>Усі регістри мають фіксовану </a:t>
            </a:r>
            <a:r>
              <a:rPr lang="uk-UA" dirty="0">
                <a:latin typeface="YouTube Sans"/>
              </a:rPr>
              <a:t>кількіст</a:t>
            </a:r>
            <a:r>
              <a:rPr lang="ru-RU" dirty="0">
                <a:latin typeface="YouTube Sans"/>
              </a:rPr>
              <a:t>ь бітів</a:t>
            </a:r>
          </a:p>
          <a:p>
            <a:pPr lvl="1"/>
            <a:r>
              <a:rPr lang="ru-RU" dirty="0">
                <a:latin typeface="YouTube Sans"/>
              </a:rPr>
              <a:t>Вони не мають типу, можемо застосовувати цей сам регістер для додавання чілого числа та ділення </a:t>
            </a:r>
            <a:r>
              <a:rPr lang="en-US" dirty="0">
                <a:latin typeface="YouTube Sans"/>
              </a:rPr>
              <a:t>float </a:t>
            </a:r>
            <a:r>
              <a:rPr lang="uk-UA" dirty="0">
                <a:latin typeface="YouTube Sans"/>
              </a:rPr>
              <a:t>числа</a:t>
            </a:r>
            <a:endParaRPr lang="ru-RU" dirty="0">
              <a:latin typeface="YouTub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74C2F-4B27-301B-82B0-64B49DA1AD10}"/>
              </a:ext>
            </a:extLst>
          </p:cNvPr>
          <p:cNvSpPr txBox="1"/>
          <p:nvPr/>
        </p:nvSpPr>
        <p:spPr>
          <a:xfrm>
            <a:off x="6569243" y="2184934"/>
            <a:ext cx="32545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CC93B-3BD6-B909-F599-9F0F30CE9C05}"/>
              </a:ext>
            </a:extLst>
          </p:cNvPr>
          <p:cNvSpPr txBox="1"/>
          <p:nvPr/>
        </p:nvSpPr>
        <p:spPr>
          <a:xfrm>
            <a:off x="6569243" y="2558230"/>
            <a:ext cx="32545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imul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1D08-A6CE-2FFC-704D-CB890D5C1662}"/>
              </a:ext>
            </a:extLst>
          </p:cNvPr>
          <p:cNvSpPr txBox="1"/>
          <p:nvPr/>
        </p:nvSpPr>
        <p:spPr>
          <a:xfrm>
            <a:off x="6569243" y="2927562"/>
            <a:ext cx="32545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DWORD PTR[r8]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5CCD5-600A-3619-E58B-17E04B16106D}"/>
              </a:ext>
            </a:extLst>
          </p:cNvPr>
          <p:cNvSpPr txBox="1"/>
          <p:nvPr/>
        </p:nvSpPr>
        <p:spPr>
          <a:xfrm>
            <a:off x="7753229" y="3842070"/>
            <a:ext cx="2296026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Інтерпретуємо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як вказівник, і читаємо память з його адреси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9C85D-E2AF-3BEE-40FC-A289B3307FA4}"/>
              </a:ext>
            </a:extLst>
          </p:cNvPr>
          <p:cNvSpPr txBox="1"/>
          <p:nvPr/>
        </p:nvSpPr>
        <p:spPr>
          <a:xfrm>
            <a:off x="9968163" y="2184934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 </a:t>
            </a: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B8AEFB-56FD-377A-FC27-B5DCD856F34A}"/>
              </a:ext>
            </a:extLst>
          </p:cNvPr>
          <p:cNvSpPr txBox="1"/>
          <p:nvPr/>
        </p:nvSpPr>
        <p:spPr>
          <a:xfrm>
            <a:off x="9976185" y="2558230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 </a:t>
            </a:r>
            <a:r>
              <a:rPr lang="en-US" dirty="0">
                <a:latin typeface="Consolas" panose="020B0609020204030204" pitchFamily="49" charset="0"/>
              </a:rPr>
              <a:t>*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263B4-48CB-7AA8-3B16-FBDA780F7D14}"/>
              </a:ext>
            </a:extLst>
          </p:cNvPr>
          <p:cNvSpPr txBox="1"/>
          <p:nvPr/>
        </p:nvSpPr>
        <p:spPr>
          <a:xfrm>
            <a:off x="9984207" y="292756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r9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083AED-9DA8-2526-6063-79A7F65E8A73}"/>
              </a:ext>
            </a:extLst>
          </p:cNvPr>
          <p:cNvSpPr txBox="1"/>
          <p:nvPr/>
        </p:nvSpPr>
        <p:spPr>
          <a:xfrm>
            <a:off x="8135352" y="1124658"/>
            <a:ext cx="182278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r10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це вхідний аргумент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542A64-25D4-3EA5-5822-B81F3775D2A6}"/>
              </a:ext>
            </a:extLst>
          </p:cNvPr>
          <p:cNvCxnSpPr/>
          <p:nvPr/>
        </p:nvCxnSpPr>
        <p:spPr>
          <a:xfrm flipH="1">
            <a:off x="8295774" y="1756998"/>
            <a:ext cx="216568" cy="4760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10DD69-F0B9-2BE1-C71F-BD8235547840}"/>
              </a:ext>
            </a:extLst>
          </p:cNvPr>
          <p:cNvSpPr txBox="1"/>
          <p:nvPr/>
        </p:nvSpPr>
        <p:spPr>
          <a:xfrm>
            <a:off x="5623560" y="570660"/>
            <a:ext cx="243735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це де ми зберігаємо результата операції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,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але також вхідний аргумент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BF4EE6-F7B3-B4BF-6429-F4DE8832E567}"/>
              </a:ext>
            </a:extLst>
          </p:cNvPr>
          <p:cNvCxnSpPr>
            <a:cxnSpLocks/>
          </p:cNvCxnSpPr>
          <p:nvPr/>
        </p:nvCxnSpPr>
        <p:spPr>
          <a:xfrm>
            <a:off x="7706225" y="1716437"/>
            <a:ext cx="0" cy="561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AA36C9-064D-53BC-E178-13C3A9CCAAEA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901242" y="3252764"/>
            <a:ext cx="0" cy="58930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1" grpId="0"/>
      <p:bldP spid="13" grpId="0"/>
      <p:bldP spid="14" grpId="0"/>
      <p:bldP spid="17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6055-6865-2432-E4FC-78EF8BF0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 - Регістри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DFAE-860D-42DF-5139-3323C866E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48591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В</a:t>
            </a:r>
            <a:r>
              <a:rPr lang="en-US" dirty="0">
                <a:latin typeface="YouTube Sans"/>
              </a:rPr>
              <a:t> x86-64, </a:t>
            </a:r>
            <a:r>
              <a:rPr lang="uk-UA" dirty="0">
                <a:latin typeface="YouTube Sans"/>
              </a:rPr>
              <a:t>програма має тільки </a:t>
            </a:r>
            <a:r>
              <a:rPr lang="en-US" dirty="0">
                <a:latin typeface="YouTube Sans"/>
              </a:rPr>
              <a:t>16 </a:t>
            </a:r>
            <a:r>
              <a:rPr lang="uk-UA" dirty="0">
                <a:latin typeface="YouTube Sans"/>
              </a:rPr>
              <a:t>регістів для обчислення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Ми можемо розглядати регістр як 32-бітне значення, використовуючи його 32-бітну версію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Інструкції з 3</a:t>
            </a:r>
            <a:r>
              <a:rPr lang="en-US" dirty="0">
                <a:latin typeface="YouTube Sans"/>
              </a:rPr>
              <a:t>2bit </a:t>
            </a:r>
            <a:r>
              <a:rPr lang="uk-UA" dirty="0">
                <a:latin typeface="YouTube Sans"/>
              </a:rPr>
              <a:t>аргументів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будуть обчислювати операції у </a:t>
            </a:r>
            <a:r>
              <a:rPr lang="en-US" dirty="0">
                <a:latin typeface="YouTube Sans"/>
              </a:rPr>
              <a:t>32 bits</a:t>
            </a:r>
          </a:p>
          <a:p>
            <a:pPr lvl="2"/>
            <a:r>
              <a:rPr lang="en-US" dirty="0">
                <a:latin typeface="YouTube Sans"/>
              </a:rPr>
              <a:t>32bit </a:t>
            </a:r>
            <a:r>
              <a:rPr lang="uk-UA" dirty="0">
                <a:latin typeface="YouTube Sans"/>
              </a:rPr>
              <a:t>додавання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множення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ділення</a:t>
            </a:r>
            <a:r>
              <a:rPr lang="en-US" dirty="0">
                <a:latin typeface="YouTube Sans"/>
              </a:rPr>
              <a:t>/…</a:t>
            </a:r>
            <a:r>
              <a:rPr lang="uk-UA" dirty="0">
                <a:latin typeface="YouTube Sans"/>
              </a:rPr>
              <a:t> чілих чисел</a:t>
            </a:r>
            <a:endParaRPr lang="en-US" dirty="0">
              <a:latin typeface="YouTube Sans"/>
            </a:endParaRPr>
          </a:p>
          <a:p>
            <a:r>
              <a:rPr lang="ru-RU" dirty="0">
                <a:latin typeface="YouTube Sans"/>
              </a:rPr>
              <a:t>Що станеться, коли закінчаться регістри? Наші функції в C++ можуть містити сотні змінних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186BC-9B7B-D54C-E586-D50E70090677}"/>
              </a:ext>
            </a:extLst>
          </p:cNvPr>
          <p:cNvSpPr/>
          <p:nvPr/>
        </p:nvSpPr>
        <p:spPr>
          <a:xfrm>
            <a:off x="6681541" y="2550609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1E194-3A2D-A756-F304-DCB2FC5B55FC}"/>
              </a:ext>
            </a:extLst>
          </p:cNvPr>
          <p:cNvSpPr txBox="1"/>
          <p:nvPr/>
        </p:nvSpPr>
        <p:spPr>
          <a:xfrm>
            <a:off x="6681540" y="2550608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rax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A71AB-9321-48E0-FFB9-15FE04424E71}"/>
              </a:ext>
            </a:extLst>
          </p:cNvPr>
          <p:cNvSpPr/>
          <p:nvPr/>
        </p:nvSpPr>
        <p:spPr>
          <a:xfrm>
            <a:off x="8105917" y="2550609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29B2A-2EBA-F92B-0649-791FB5CA3734}"/>
              </a:ext>
            </a:extLst>
          </p:cNvPr>
          <p:cNvSpPr txBox="1"/>
          <p:nvPr/>
        </p:nvSpPr>
        <p:spPr>
          <a:xfrm>
            <a:off x="8105916" y="2550608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eax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76A25-D4B6-6DB8-5D4B-4C3A77D6F85C}"/>
              </a:ext>
            </a:extLst>
          </p:cNvPr>
          <p:cNvSpPr/>
          <p:nvPr/>
        </p:nvSpPr>
        <p:spPr>
          <a:xfrm>
            <a:off x="6681540" y="2858385"/>
            <a:ext cx="2848755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5E5F63-6F8D-DC5F-C094-4B9979A5BBAA}"/>
              </a:ext>
            </a:extLst>
          </p:cNvPr>
          <p:cNvSpPr txBox="1"/>
          <p:nvPr/>
        </p:nvSpPr>
        <p:spPr>
          <a:xfrm>
            <a:off x="6681539" y="285838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rbx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A9F3E4-CAD3-464C-D05C-7489A0E31546}"/>
              </a:ext>
            </a:extLst>
          </p:cNvPr>
          <p:cNvSpPr/>
          <p:nvPr/>
        </p:nvSpPr>
        <p:spPr>
          <a:xfrm>
            <a:off x="8105916" y="2858385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B0CD14-C323-FF0F-D4D3-36F8315766EB}"/>
              </a:ext>
            </a:extLst>
          </p:cNvPr>
          <p:cNvSpPr txBox="1"/>
          <p:nvPr/>
        </p:nvSpPr>
        <p:spPr>
          <a:xfrm>
            <a:off x="8105915" y="285838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ebx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54E7E7-212E-6177-9A92-025E89E41522}"/>
              </a:ext>
            </a:extLst>
          </p:cNvPr>
          <p:cNvSpPr/>
          <p:nvPr/>
        </p:nvSpPr>
        <p:spPr>
          <a:xfrm>
            <a:off x="6681541" y="3166162"/>
            <a:ext cx="2848755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39E000-98F6-7A3B-9C27-7C50936DDD99}"/>
              </a:ext>
            </a:extLst>
          </p:cNvPr>
          <p:cNvSpPr txBox="1"/>
          <p:nvPr/>
        </p:nvSpPr>
        <p:spPr>
          <a:xfrm>
            <a:off x="6681540" y="316616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rcx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C39649-E43D-0143-E850-C12067D056CF}"/>
              </a:ext>
            </a:extLst>
          </p:cNvPr>
          <p:cNvSpPr/>
          <p:nvPr/>
        </p:nvSpPr>
        <p:spPr>
          <a:xfrm>
            <a:off x="8105917" y="3166162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E3C0E4-5354-56A2-46FC-75BC48A1286E}"/>
              </a:ext>
            </a:extLst>
          </p:cNvPr>
          <p:cNvSpPr txBox="1"/>
          <p:nvPr/>
        </p:nvSpPr>
        <p:spPr>
          <a:xfrm>
            <a:off x="8105916" y="316616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ecx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2B723-3667-D080-FA8C-19AF125A7466}"/>
              </a:ext>
            </a:extLst>
          </p:cNvPr>
          <p:cNvSpPr/>
          <p:nvPr/>
        </p:nvSpPr>
        <p:spPr>
          <a:xfrm>
            <a:off x="6681540" y="3473938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0CEE5A-83A7-BC8B-BE44-D74BE13672FC}"/>
              </a:ext>
            </a:extLst>
          </p:cNvPr>
          <p:cNvSpPr txBox="1"/>
          <p:nvPr/>
        </p:nvSpPr>
        <p:spPr>
          <a:xfrm>
            <a:off x="6681539" y="347393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rdx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A6C072-0B03-FAD3-6D3B-70A22A87BEDA}"/>
              </a:ext>
            </a:extLst>
          </p:cNvPr>
          <p:cNvSpPr/>
          <p:nvPr/>
        </p:nvSpPr>
        <p:spPr>
          <a:xfrm>
            <a:off x="8105916" y="3473938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9CB5AC-5762-3070-2ACB-FCB161E6F92B}"/>
              </a:ext>
            </a:extLst>
          </p:cNvPr>
          <p:cNvSpPr txBox="1"/>
          <p:nvPr/>
        </p:nvSpPr>
        <p:spPr>
          <a:xfrm>
            <a:off x="8105915" y="347393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edx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6FC95-A163-91C4-F16C-2766FB7017B8}"/>
              </a:ext>
            </a:extLst>
          </p:cNvPr>
          <p:cNvSpPr/>
          <p:nvPr/>
        </p:nvSpPr>
        <p:spPr>
          <a:xfrm>
            <a:off x="6681538" y="3781715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73BAF2-8BE8-5BB7-EEB1-B974EFECCC05}"/>
              </a:ext>
            </a:extLst>
          </p:cNvPr>
          <p:cNvSpPr txBox="1"/>
          <p:nvPr/>
        </p:nvSpPr>
        <p:spPr>
          <a:xfrm>
            <a:off x="6681538" y="378171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rsi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BC8739-2071-D232-6FB3-AE84A0243D1C}"/>
              </a:ext>
            </a:extLst>
          </p:cNvPr>
          <p:cNvSpPr/>
          <p:nvPr/>
        </p:nvSpPr>
        <p:spPr>
          <a:xfrm>
            <a:off x="8105915" y="3781715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23C94-FA1C-CB7F-CBBC-0FE762997FA9}"/>
              </a:ext>
            </a:extLst>
          </p:cNvPr>
          <p:cNvSpPr txBox="1"/>
          <p:nvPr/>
        </p:nvSpPr>
        <p:spPr>
          <a:xfrm>
            <a:off x="8105914" y="378171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esi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A65815-9962-FD5F-CF56-766C73988230}"/>
              </a:ext>
            </a:extLst>
          </p:cNvPr>
          <p:cNvSpPr/>
          <p:nvPr/>
        </p:nvSpPr>
        <p:spPr>
          <a:xfrm>
            <a:off x="6681538" y="4089491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42DAF7-8BF2-A75C-61A4-A353E30B6145}"/>
              </a:ext>
            </a:extLst>
          </p:cNvPr>
          <p:cNvSpPr txBox="1"/>
          <p:nvPr/>
        </p:nvSpPr>
        <p:spPr>
          <a:xfrm>
            <a:off x="6681537" y="408949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rdi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7C3CB3-8564-B6B3-697D-4D7374E85EF5}"/>
              </a:ext>
            </a:extLst>
          </p:cNvPr>
          <p:cNvSpPr/>
          <p:nvPr/>
        </p:nvSpPr>
        <p:spPr>
          <a:xfrm>
            <a:off x="8105914" y="4089491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1D7F59-CBA6-56FC-7ACD-5B72FA43A218}"/>
              </a:ext>
            </a:extLst>
          </p:cNvPr>
          <p:cNvSpPr txBox="1"/>
          <p:nvPr/>
        </p:nvSpPr>
        <p:spPr>
          <a:xfrm>
            <a:off x="8105913" y="408949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edi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453FE4-7F41-9CB9-8FC2-62F6F585B27D}"/>
              </a:ext>
            </a:extLst>
          </p:cNvPr>
          <p:cNvSpPr/>
          <p:nvPr/>
        </p:nvSpPr>
        <p:spPr>
          <a:xfrm>
            <a:off x="6681539" y="4397268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F93D0A-59E7-CFD8-73EB-228A66521523}"/>
              </a:ext>
            </a:extLst>
          </p:cNvPr>
          <p:cNvSpPr txBox="1"/>
          <p:nvPr/>
        </p:nvSpPr>
        <p:spPr>
          <a:xfrm>
            <a:off x="6681538" y="439726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rbp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EF287B-B139-C4FF-C5A0-DFD003462870}"/>
              </a:ext>
            </a:extLst>
          </p:cNvPr>
          <p:cNvSpPr/>
          <p:nvPr/>
        </p:nvSpPr>
        <p:spPr>
          <a:xfrm>
            <a:off x="8105915" y="4397268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6CA852-CC7F-AF67-0383-EBF7A5B62DCD}"/>
              </a:ext>
            </a:extLst>
          </p:cNvPr>
          <p:cNvSpPr txBox="1"/>
          <p:nvPr/>
        </p:nvSpPr>
        <p:spPr>
          <a:xfrm>
            <a:off x="8105914" y="439726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ebp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39FF82-E6BD-8EB8-5AEC-15084D0B1AE2}"/>
              </a:ext>
            </a:extLst>
          </p:cNvPr>
          <p:cNvSpPr/>
          <p:nvPr/>
        </p:nvSpPr>
        <p:spPr>
          <a:xfrm>
            <a:off x="6681538" y="4705044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7634AF-C902-A474-A48B-ADB9CAE44766}"/>
              </a:ext>
            </a:extLst>
          </p:cNvPr>
          <p:cNvSpPr txBox="1"/>
          <p:nvPr/>
        </p:nvSpPr>
        <p:spPr>
          <a:xfrm>
            <a:off x="6681537" y="4705043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rsp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F1B4AB1-EC11-8884-36B6-048F6562C515}"/>
              </a:ext>
            </a:extLst>
          </p:cNvPr>
          <p:cNvSpPr/>
          <p:nvPr/>
        </p:nvSpPr>
        <p:spPr>
          <a:xfrm>
            <a:off x="8105914" y="4705044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DF8CFA-FDE0-FB58-DF6B-05F356B63A71}"/>
              </a:ext>
            </a:extLst>
          </p:cNvPr>
          <p:cNvSpPr txBox="1"/>
          <p:nvPr/>
        </p:nvSpPr>
        <p:spPr>
          <a:xfrm>
            <a:off x="8105913" y="4705043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esp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11A079-21A7-2F4F-FA25-EA6AD3C6C394}"/>
              </a:ext>
            </a:extLst>
          </p:cNvPr>
          <p:cNvSpPr/>
          <p:nvPr/>
        </p:nvSpPr>
        <p:spPr>
          <a:xfrm>
            <a:off x="6681539" y="5009312"/>
            <a:ext cx="2848753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78CB2C-D433-05ED-301A-AEBD8108F1E3}"/>
              </a:ext>
            </a:extLst>
          </p:cNvPr>
          <p:cNvSpPr txBox="1"/>
          <p:nvPr/>
        </p:nvSpPr>
        <p:spPr>
          <a:xfrm>
            <a:off x="6681538" y="500931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r8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D1606F-9346-FD37-E6A4-438FE5DBE876}"/>
              </a:ext>
            </a:extLst>
          </p:cNvPr>
          <p:cNvSpPr/>
          <p:nvPr/>
        </p:nvSpPr>
        <p:spPr>
          <a:xfrm>
            <a:off x="8105915" y="5009312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0F691B-EC53-57A9-B709-A021DB507359}"/>
              </a:ext>
            </a:extLst>
          </p:cNvPr>
          <p:cNvSpPr txBox="1"/>
          <p:nvPr/>
        </p:nvSpPr>
        <p:spPr>
          <a:xfrm>
            <a:off x="8105914" y="5009311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r8d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7399D7D-0B0C-6051-2170-73633BD28E05}"/>
              </a:ext>
            </a:extLst>
          </p:cNvPr>
          <p:cNvSpPr/>
          <p:nvPr/>
        </p:nvSpPr>
        <p:spPr>
          <a:xfrm>
            <a:off x="6681538" y="5317088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49545A-3ECC-26B4-873D-6608DBF0B898}"/>
              </a:ext>
            </a:extLst>
          </p:cNvPr>
          <p:cNvSpPr txBox="1"/>
          <p:nvPr/>
        </p:nvSpPr>
        <p:spPr>
          <a:xfrm>
            <a:off x="6681537" y="531708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7819BD-3412-FF66-5FB4-616BCEEFAA5E}"/>
              </a:ext>
            </a:extLst>
          </p:cNvPr>
          <p:cNvSpPr/>
          <p:nvPr/>
        </p:nvSpPr>
        <p:spPr>
          <a:xfrm>
            <a:off x="8105914" y="5317088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604016-894B-7F46-20B3-3179A49CFB25}"/>
              </a:ext>
            </a:extLst>
          </p:cNvPr>
          <p:cNvSpPr txBox="1"/>
          <p:nvPr/>
        </p:nvSpPr>
        <p:spPr>
          <a:xfrm>
            <a:off x="8105913" y="5317087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r9d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FC72F8-CCC8-0281-1677-E09EBC8C09BB}"/>
              </a:ext>
            </a:extLst>
          </p:cNvPr>
          <p:cNvSpPr/>
          <p:nvPr/>
        </p:nvSpPr>
        <p:spPr>
          <a:xfrm>
            <a:off x="6681539" y="5624865"/>
            <a:ext cx="2848749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D83CA0-1B2E-E8F4-09C7-88A086FAED8D}"/>
              </a:ext>
            </a:extLst>
          </p:cNvPr>
          <p:cNvSpPr txBox="1"/>
          <p:nvPr/>
        </p:nvSpPr>
        <p:spPr>
          <a:xfrm>
            <a:off x="6681538" y="562486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0BE3CC-21D0-3DAF-B7AC-C376925C0A95}"/>
              </a:ext>
            </a:extLst>
          </p:cNvPr>
          <p:cNvSpPr/>
          <p:nvPr/>
        </p:nvSpPr>
        <p:spPr>
          <a:xfrm>
            <a:off x="8105915" y="5624865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53EE6E-EFB7-4ED7-DA79-19FD08728320}"/>
              </a:ext>
            </a:extLst>
          </p:cNvPr>
          <p:cNvSpPr txBox="1"/>
          <p:nvPr/>
        </p:nvSpPr>
        <p:spPr>
          <a:xfrm>
            <a:off x="8105914" y="5624864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1EA59D3-D607-589A-D020-E521C5760555}"/>
              </a:ext>
            </a:extLst>
          </p:cNvPr>
          <p:cNvSpPr/>
          <p:nvPr/>
        </p:nvSpPr>
        <p:spPr>
          <a:xfrm>
            <a:off x="6681538" y="5932641"/>
            <a:ext cx="2848751" cy="307776"/>
          </a:xfrm>
          <a:prstGeom prst="rect">
            <a:avLst/>
          </a:prstGeom>
          <a:solidFill>
            <a:srgbClr val="ABDB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D11022-52BE-743F-2886-424E64889238}"/>
              </a:ext>
            </a:extLst>
          </p:cNvPr>
          <p:cNvSpPr txBox="1"/>
          <p:nvPr/>
        </p:nvSpPr>
        <p:spPr>
          <a:xfrm>
            <a:off x="6681537" y="593264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r15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E22B7DE-C33F-AA2C-331A-AB958CDCFCD6}"/>
              </a:ext>
            </a:extLst>
          </p:cNvPr>
          <p:cNvSpPr/>
          <p:nvPr/>
        </p:nvSpPr>
        <p:spPr>
          <a:xfrm>
            <a:off x="8105914" y="5932641"/>
            <a:ext cx="1424375" cy="307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F4969B-BEBC-EF7C-F588-3DD297B5C4A0}"/>
              </a:ext>
            </a:extLst>
          </p:cNvPr>
          <p:cNvSpPr txBox="1"/>
          <p:nvPr/>
        </p:nvSpPr>
        <p:spPr>
          <a:xfrm>
            <a:off x="8105913" y="5932640"/>
            <a:ext cx="75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r15d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EA1FCF35-F66E-2CA9-119B-68D2E7388E31}"/>
              </a:ext>
            </a:extLst>
          </p:cNvPr>
          <p:cNvSpPr/>
          <p:nvPr/>
        </p:nvSpPr>
        <p:spPr>
          <a:xfrm rot="16200000">
            <a:off x="8739254" y="1680726"/>
            <a:ext cx="157693" cy="142437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7F9CE-DD72-B22A-B210-B8F3EC3F6FB8}"/>
              </a:ext>
            </a:extLst>
          </p:cNvPr>
          <p:cNvSpPr txBox="1"/>
          <p:nvPr/>
        </p:nvSpPr>
        <p:spPr>
          <a:xfrm>
            <a:off x="8105912" y="2015294"/>
            <a:ext cx="142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32 </a:t>
            </a:r>
            <a:r>
              <a:rPr lang="uk-UA" sz="1600" dirty="0">
                <a:latin typeface="Consolas" panose="020B0609020204030204" pitchFamily="49" charset="0"/>
              </a:rPr>
              <a:t>біти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D534E5F1-E12F-00DE-A168-2B595D135044}"/>
              </a:ext>
            </a:extLst>
          </p:cNvPr>
          <p:cNvSpPr/>
          <p:nvPr/>
        </p:nvSpPr>
        <p:spPr>
          <a:xfrm rot="16200000">
            <a:off x="8027066" y="591550"/>
            <a:ext cx="157693" cy="28487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BAE192-423D-A4AD-78F4-312652FA59EB}"/>
              </a:ext>
            </a:extLst>
          </p:cNvPr>
          <p:cNvSpPr txBox="1"/>
          <p:nvPr/>
        </p:nvSpPr>
        <p:spPr>
          <a:xfrm>
            <a:off x="7402056" y="1638307"/>
            <a:ext cx="142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64 </a:t>
            </a:r>
            <a:r>
              <a:rPr lang="uk-UA" sz="1600" dirty="0">
                <a:latin typeface="Consolas" panose="020B0609020204030204" pitchFamily="49" charset="0"/>
              </a:rPr>
              <a:t>біти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8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0" grpId="0" animBg="1"/>
      <p:bldP spid="31" grpId="0"/>
      <p:bldP spid="34" grpId="0" animBg="1"/>
      <p:bldP spid="35" grpId="0"/>
      <p:bldP spid="38" grpId="0" animBg="1"/>
      <p:bldP spid="39" grpId="0"/>
      <p:bldP spid="42" grpId="0" animBg="1"/>
      <p:bldP spid="43" grpId="0"/>
      <p:bldP spid="46" grpId="0" animBg="1"/>
      <p:bldP spid="47" grpId="0"/>
      <p:bldP spid="50" grpId="0" animBg="1"/>
      <p:bldP spid="51" grpId="0"/>
      <p:bldP spid="54" grpId="0" animBg="1"/>
      <p:bldP spid="55" grpId="0"/>
      <p:bldP spid="58" grpId="0" animBg="1"/>
      <p:bldP spid="59" grpId="0"/>
      <p:bldP spid="62" grpId="0" animBg="1"/>
      <p:bldP spid="63" grpId="0"/>
      <p:bldP spid="66" grpId="0" animBg="1"/>
      <p:bldP spid="70" grpId="0" animBg="1"/>
      <p:bldP spid="71" grpId="0"/>
      <p:bldP spid="72" grpId="0" animBg="1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335F-6641-68F0-CDC5-EDF67C42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 – Стек Викликів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A1FEB-4796-D2B6-DA3E-D0F3FE65E312}"/>
              </a:ext>
            </a:extLst>
          </p:cNvPr>
          <p:cNvSpPr txBox="1"/>
          <p:nvPr/>
        </p:nvSpPr>
        <p:spPr>
          <a:xfrm>
            <a:off x="5504321" y="4035384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</a:t>
            </a:r>
            <a:r>
              <a:rPr lang="uk-UA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C3356-AEA8-3957-BAD3-97AE26905C98}"/>
              </a:ext>
            </a:extLst>
          </p:cNvPr>
          <p:cNvSpPr txBox="1"/>
          <p:nvPr/>
        </p:nvSpPr>
        <p:spPr>
          <a:xfrm>
            <a:off x="6773533" y="2197673"/>
            <a:ext cx="718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CAB30-24FC-C2AC-5C1D-7B77D6554B59}"/>
              </a:ext>
            </a:extLst>
          </p:cNvPr>
          <p:cNvSpPr txBox="1"/>
          <p:nvPr/>
        </p:nvSpPr>
        <p:spPr>
          <a:xfrm>
            <a:off x="5504321" y="3664650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504F69-DC7F-C5B5-A8DE-50A39C60DDB4}"/>
              </a:ext>
            </a:extLst>
          </p:cNvPr>
          <p:cNvCxnSpPr>
            <a:cxnSpLocks/>
          </p:cNvCxnSpPr>
          <p:nvPr/>
        </p:nvCxnSpPr>
        <p:spPr>
          <a:xfrm>
            <a:off x="6160164" y="2567183"/>
            <a:ext cx="611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8A9FA1-C22A-2451-C8A9-FC50CE2C9E5B}"/>
              </a:ext>
            </a:extLst>
          </p:cNvPr>
          <p:cNvSpPr txBox="1"/>
          <p:nvPr/>
        </p:nvSpPr>
        <p:spPr>
          <a:xfrm>
            <a:off x="5636669" y="2360451"/>
            <a:ext cx="6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rbp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E870D3-78E6-CF1D-69DE-202EB09B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09459" cy="4740442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У цьому випадку ми зберігаємо додаткові регістри в пам’яті </a:t>
            </a:r>
            <a:r>
              <a:rPr lang="uk-UA" dirty="0">
                <a:latin typeface="YouTube Sans"/>
              </a:rPr>
              <a:t>у</a:t>
            </a:r>
            <a:r>
              <a:rPr lang="ru-RU" dirty="0">
                <a:latin typeface="YouTube Sans"/>
              </a:rPr>
              <a:t> стеку викликів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Коли нам потрібно значення регістра, ми завантажуємо його із </a:t>
            </a:r>
            <a:r>
              <a:rPr lang="uk-UA" dirty="0">
                <a:latin typeface="YouTube Sans"/>
              </a:rPr>
              <a:t>стеку</a:t>
            </a:r>
            <a:r>
              <a:rPr lang="ru-RU" dirty="0">
                <a:latin typeface="YouTube Sans"/>
              </a:rPr>
              <a:t> та перезаписуємо вільний регістр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A2551-1F2B-AAEA-7D2C-9640C02993CA}"/>
              </a:ext>
            </a:extLst>
          </p:cNvPr>
          <p:cNvSpPr/>
          <p:nvPr/>
        </p:nvSpPr>
        <p:spPr>
          <a:xfrm>
            <a:off x="6458206" y="4033982"/>
            <a:ext cx="542487" cy="3741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E9C1C-4E41-D0A1-D827-BCC3A3D2F42D}"/>
              </a:ext>
            </a:extLst>
          </p:cNvPr>
          <p:cNvSpPr txBox="1"/>
          <p:nvPr/>
        </p:nvSpPr>
        <p:spPr>
          <a:xfrm>
            <a:off x="9922484" y="3125652"/>
            <a:ext cx="2015289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Не має стільки регістрів, треба одного зберігати у стеку викликів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48036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335F-6641-68F0-CDC5-EDF67C42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Мова Асемблера – Стек Викликів</a:t>
            </a:r>
            <a:endParaRPr lang="en-US" dirty="0"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A1FEB-4796-D2B6-DA3E-D0F3FE65E312}"/>
              </a:ext>
            </a:extLst>
          </p:cNvPr>
          <p:cNvSpPr txBox="1"/>
          <p:nvPr/>
        </p:nvSpPr>
        <p:spPr>
          <a:xfrm>
            <a:off x="5504321" y="4035384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DWORD PTR[rbp-8]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A184E-AE48-3DC9-C678-4AC446F73A62}"/>
              </a:ext>
            </a:extLst>
          </p:cNvPr>
          <p:cNvSpPr txBox="1"/>
          <p:nvPr/>
        </p:nvSpPr>
        <p:spPr>
          <a:xfrm>
            <a:off x="5504445" y="4775451"/>
            <a:ext cx="38260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imul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r8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</a:t>
            </a:r>
            <a:r>
              <a:rPr lang="uk-UA" dirty="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C7089-A3FF-23CC-79FD-4140FA33E217}"/>
              </a:ext>
            </a:extLst>
          </p:cNvPr>
          <p:cNvSpPr txBox="1"/>
          <p:nvPr/>
        </p:nvSpPr>
        <p:spPr>
          <a:xfrm>
            <a:off x="5504444" y="5144783"/>
            <a:ext cx="38260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r13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DWORD PTR[rbp-8]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DB25-08D2-7179-DCF8-2352FE23FD4F}"/>
              </a:ext>
            </a:extLst>
          </p:cNvPr>
          <p:cNvSpPr txBox="1"/>
          <p:nvPr/>
        </p:nvSpPr>
        <p:spPr>
          <a:xfrm>
            <a:off x="6771649" y="2568586"/>
            <a:ext cx="719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CBAA774-436C-1646-C112-C555C00CD645}"/>
              </a:ext>
            </a:extLst>
          </p:cNvPr>
          <p:cNvSpPr/>
          <p:nvPr/>
        </p:nvSpPr>
        <p:spPr>
          <a:xfrm>
            <a:off x="7603955" y="2568586"/>
            <a:ext cx="90237" cy="3693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8E3F2-2585-CBAB-58EE-014B0C1EE152}"/>
              </a:ext>
            </a:extLst>
          </p:cNvPr>
          <p:cNvSpPr txBox="1"/>
          <p:nvPr/>
        </p:nvSpPr>
        <p:spPr>
          <a:xfrm>
            <a:off x="7737536" y="2614752"/>
            <a:ext cx="8864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8 </a:t>
            </a:r>
            <a:r>
              <a:rPr lang="uk-UA" dirty="0">
                <a:latin typeface="Consolas" panose="020B0609020204030204" pitchFamily="49" charset="0"/>
              </a:rPr>
              <a:t>байти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192C82-7586-D2A5-EBAE-B90E71305D72}"/>
              </a:ext>
            </a:extLst>
          </p:cNvPr>
          <p:cNvCxnSpPr>
            <a:cxnSpLocks/>
          </p:cNvCxnSpPr>
          <p:nvPr/>
        </p:nvCxnSpPr>
        <p:spPr>
          <a:xfrm>
            <a:off x="6160165" y="2937918"/>
            <a:ext cx="611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6A1DE0-66E6-F86E-315F-0F6848043053}"/>
              </a:ext>
            </a:extLst>
          </p:cNvPr>
          <p:cNvSpPr txBox="1"/>
          <p:nvPr/>
        </p:nvSpPr>
        <p:spPr>
          <a:xfrm>
            <a:off x="5636670" y="2731186"/>
            <a:ext cx="6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rbp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C3356-AEA8-3957-BAD3-97AE26905C98}"/>
              </a:ext>
            </a:extLst>
          </p:cNvPr>
          <p:cNvSpPr txBox="1"/>
          <p:nvPr/>
        </p:nvSpPr>
        <p:spPr>
          <a:xfrm>
            <a:off x="6773533" y="2197673"/>
            <a:ext cx="718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F8FF6-F3DA-0BC1-ED65-DDDF8D4E6BD9}"/>
              </a:ext>
            </a:extLst>
          </p:cNvPr>
          <p:cNvSpPr txBox="1"/>
          <p:nvPr/>
        </p:nvSpPr>
        <p:spPr>
          <a:xfrm>
            <a:off x="5504445" y="5514115"/>
            <a:ext cx="38260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CAB30-24FC-C2AC-5C1D-7B77D6554B59}"/>
              </a:ext>
            </a:extLst>
          </p:cNvPr>
          <p:cNvSpPr txBox="1"/>
          <p:nvPr/>
        </p:nvSpPr>
        <p:spPr>
          <a:xfrm>
            <a:off x="5504321" y="3664650"/>
            <a:ext cx="382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504F69-DC7F-C5B5-A8DE-50A39C60DDB4}"/>
              </a:ext>
            </a:extLst>
          </p:cNvPr>
          <p:cNvCxnSpPr>
            <a:cxnSpLocks/>
          </p:cNvCxnSpPr>
          <p:nvPr/>
        </p:nvCxnSpPr>
        <p:spPr>
          <a:xfrm>
            <a:off x="6160164" y="2567183"/>
            <a:ext cx="611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8A9FA1-C22A-2451-C8A9-FC50CE2C9E5B}"/>
              </a:ext>
            </a:extLst>
          </p:cNvPr>
          <p:cNvSpPr txBox="1"/>
          <p:nvPr/>
        </p:nvSpPr>
        <p:spPr>
          <a:xfrm>
            <a:off x="5636669" y="2360451"/>
            <a:ext cx="6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rbp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6AAAAC-0C06-68AA-0331-EA13444C7D6D}"/>
              </a:ext>
            </a:extLst>
          </p:cNvPr>
          <p:cNvSpPr txBox="1"/>
          <p:nvPr/>
        </p:nvSpPr>
        <p:spPr>
          <a:xfrm>
            <a:off x="6776045" y="2568201"/>
            <a:ext cx="715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r13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C0891-5D80-BB71-2CDA-8649436D9AF8}"/>
              </a:ext>
            </a:extLst>
          </p:cNvPr>
          <p:cNvSpPr txBox="1"/>
          <p:nvPr/>
        </p:nvSpPr>
        <p:spPr>
          <a:xfrm>
            <a:off x="5504322" y="4404224"/>
            <a:ext cx="3826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 	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uk-UA" dirty="0">
                <a:solidFill>
                  <a:srgbClr val="C00000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r15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19CDE0-1774-33F2-CD65-D9354802015D}"/>
              </a:ext>
            </a:extLst>
          </p:cNvPr>
          <p:cNvSpPr/>
          <p:nvPr/>
        </p:nvSpPr>
        <p:spPr>
          <a:xfrm>
            <a:off x="8623997" y="4040560"/>
            <a:ext cx="441152" cy="3683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BF7FDA-0D17-2819-3AC0-0F7E06066AC6}"/>
              </a:ext>
            </a:extLst>
          </p:cNvPr>
          <p:cNvSpPr txBox="1"/>
          <p:nvPr/>
        </p:nvSpPr>
        <p:spPr>
          <a:xfrm>
            <a:off x="9690432" y="3664650"/>
            <a:ext cx="2118251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Зберігаємо регістр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r13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у стеку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1B040B-7073-9318-3EDE-EEBC98C3A54A}"/>
              </a:ext>
            </a:extLst>
          </p:cNvPr>
          <p:cNvSpPr/>
          <p:nvPr/>
        </p:nvSpPr>
        <p:spPr>
          <a:xfrm>
            <a:off x="7694192" y="2614752"/>
            <a:ext cx="226313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41BB57-8BB1-A484-E59F-385B83876E39}"/>
              </a:ext>
            </a:extLst>
          </p:cNvPr>
          <p:cNvSpPr/>
          <p:nvPr/>
        </p:nvSpPr>
        <p:spPr>
          <a:xfrm>
            <a:off x="8224290" y="4081550"/>
            <a:ext cx="226313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E870D3-78E6-CF1D-69DE-202EB09B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09459" cy="4740442"/>
          </a:xfrm>
        </p:spPr>
        <p:txBody>
          <a:bodyPr>
            <a:normAutofit/>
          </a:bodyPr>
          <a:lstStyle/>
          <a:p>
            <a:r>
              <a:rPr lang="ru-RU" dirty="0">
                <a:latin typeface="YouTube Sans"/>
              </a:rPr>
              <a:t>Компілятор вже це робить! Ми не вибираємо як змінні будуть збереженні у регістрах</a:t>
            </a:r>
          </a:p>
          <a:p>
            <a:pPr lvl="1"/>
            <a:r>
              <a:rPr lang="uk-UA" dirty="0">
                <a:latin typeface="YouTube Sans"/>
              </a:rPr>
              <a:t>Якщо нам потрібно зменшити кількість регістрів, які записують свої значення в стеку, ми можемо досягти цього опосередковано, зменшивши кількість застосованних змінних/значень у нашій функції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50D6A-C8A5-5703-F23B-B24265758FF9}"/>
              </a:ext>
            </a:extLst>
          </p:cNvPr>
          <p:cNvSpPr/>
          <p:nvPr/>
        </p:nvSpPr>
        <p:spPr>
          <a:xfrm>
            <a:off x="5636669" y="2360451"/>
            <a:ext cx="566968" cy="366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10DB46-F8E0-AECE-2F6D-E2A8CC4BB50C}"/>
              </a:ext>
            </a:extLst>
          </p:cNvPr>
          <p:cNvSpPr/>
          <p:nvPr/>
        </p:nvSpPr>
        <p:spPr>
          <a:xfrm>
            <a:off x="6771648" y="2567005"/>
            <a:ext cx="605994" cy="35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C4AF2-5621-C6E0-C13E-7822FB796C79}"/>
              </a:ext>
            </a:extLst>
          </p:cNvPr>
          <p:cNvSpPr/>
          <p:nvPr/>
        </p:nvSpPr>
        <p:spPr>
          <a:xfrm>
            <a:off x="6427764" y="5158003"/>
            <a:ext cx="605994" cy="35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/>
      <p:bldP spid="14" grpId="0"/>
      <p:bldP spid="12" grpId="0" animBg="1"/>
      <p:bldP spid="21" grpId="0"/>
      <p:bldP spid="23" grpId="0" animBg="1"/>
      <p:bldP spid="24" grpId="0" animBg="1"/>
      <p:bldP spid="27" grpId="0" animBg="1"/>
      <p:bldP spid="28" grpId="0" animBg="1"/>
      <p:bldP spid="29" grpId="0" animBg="1"/>
      <p:bldP spid="29" grpId="1" animBg="1"/>
      <p:bldP spid="30" grpId="0" animBg="1"/>
      <p:bldP spid="30" grpId="1" animBg="1"/>
      <p:bldP spid="3" grpId="0" animBg="1"/>
      <p:bldP spid="3" grpId="1" animBg="1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6E0-0A4D-4E32-12D3-04502636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Терміни Оптимізації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F9E0A-161B-2559-20F4-8B9798DA5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1"/>
            <a:ext cx="5752539" cy="4884820"/>
          </a:xfrm>
        </p:spPr>
        <p:txBody>
          <a:bodyPr/>
          <a:lstStyle/>
          <a:p>
            <a:r>
              <a:rPr lang="ru-RU" dirty="0">
                <a:latin typeface="YouTube Sans"/>
              </a:rPr>
              <a:t>Виконання деяких інструкцій асемблера може зайняти більше часу, ніж інші</a:t>
            </a:r>
            <a:endParaRPr lang="en-US" dirty="0">
              <a:latin typeface="YouTube Sans"/>
            </a:endParaRPr>
          </a:p>
          <a:p>
            <a:pPr lvl="1"/>
            <a:r>
              <a:rPr lang="ru-RU" dirty="0">
                <a:latin typeface="YouTube Sans"/>
              </a:rPr>
              <a:t>Час, необхідний для виконання інструкції, вимірюється в </a:t>
            </a:r>
            <a:r>
              <a:rPr lang="uk-UA" b="1" dirty="0">
                <a:latin typeface="YouTube Sans"/>
              </a:rPr>
              <a:t>тактових</a:t>
            </a:r>
            <a:r>
              <a:rPr lang="en-US" b="1" dirty="0">
                <a:latin typeface="YouTube Sans"/>
              </a:rPr>
              <a:t>/clocks</a:t>
            </a:r>
            <a:r>
              <a:rPr lang="uk-UA" b="1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або </a:t>
            </a:r>
            <a:r>
              <a:rPr lang="uk-UA" b="1" dirty="0">
                <a:latin typeface="YouTube Sans"/>
              </a:rPr>
              <a:t>циклах</a:t>
            </a:r>
            <a:r>
              <a:rPr lang="en-US" b="1" dirty="0">
                <a:latin typeface="YouTube Sans"/>
              </a:rPr>
              <a:t>/cycles</a:t>
            </a:r>
          </a:p>
          <a:p>
            <a:r>
              <a:rPr lang="ru-RU" dirty="0">
                <a:latin typeface="YouTube Sans"/>
              </a:rPr>
              <a:t>За останні 10 років комп’ютери виконували частоту 3-5</a:t>
            </a:r>
            <a:r>
              <a:rPr lang="en-US" dirty="0" err="1">
                <a:latin typeface="YouTube Sans"/>
              </a:rPr>
              <a:t>Ghz</a:t>
            </a:r>
            <a:r>
              <a:rPr lang="en-US" dirty="0">
                <a:latin typeface="YouTube Sans"/>
              </a:rPr>
              <a:t> </a:t>
            </a:r>
            <a:r>
              <a:rPr lang="ru-RU" dirty="0">
                <a:latin typeface="YouTube Sans"/>
              </a:rPr>
              <a:t>за секунду</a:t>
            </a:r>
            <a:endParaRPr lang="uk-UA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Це означає що комп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ютер може виконувати </a:t>
            </a:r>
            <a:r>
              <a:rPr lang="uk-UA" b="1" dirty="0">
                <a:latin typeface="YouTube Sans"/>
              </a:rPr>
              <a:t>3-5 мільйонів</a:t>
            </a:r>
            <a:r>
              <a:rPr lang="uk-UA" dirty="0">
                <a:latin typeface="YouTube Sans"/>
              </a:rPr>
              <a:t> інструкці асемблера за секунду</a:t>
            </a:r>
            <a:r>
              <a:rPr lang="en-US" dirty="0">
                <a:latin typeface="YouTube Sans"/>
              </a:rPr>
              <a:t>!</a:t>
            </a:r>
          </a:p>
          <a:p>
            <a:r>
              <a:rPr lang="ru-RU" dirty="0">
                <a:latin typeface="YouTube Sans"/>
              </a:rPr>
              <a:t>Час, необхідний для виконання однієї інструкції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називається </a:t>
            </a:r>
            <a:r>
              <a:rPr lang="uk-UA" b="1" dirty="0">
                <a:latin typeface="YouTube Sans"/>
              </a:rPr>
              <a:t>латентність</a:t>
            </a:r>
            <a:r>
              <a:rPr lang="en-US" b="1" dirty="0">
                <a:latin typeface="YouTube Sans"/>
              </a:rPr>
              <a:t>/latency</a:t>
            </a:r>
          </a:p>
          <a:p>
            <a:r>
              <a:rPr lang="uk-UA" dirty="0">
                <a:latin typeface="YouTube Sans"/>
              </a:rPr>
              <a:t>Середня кількість інструкцій, які ми виконуємо за певний проміжок часу, називається</a:t>
            </a:r>
            <a:r>
              <a:rPr lang="en-US" dirty="0">
                <a:latin typeface="YouTube Sans"/>
              </a:rPr>
              <a:t> </a:t>
            </a:r>
            <a:r>
              <a:rPr lang="uk-UA" b="1" dirty="0">
                <a:latin typeface="YouTube Sans"/>
              </a:rPr>
              <a:t>пропускна здатність</a:t>
            </a:r>
            <a:r>
              <a:rPr lang="en-US" b="1" dirty="0">
                <a:latin typeface="YouTube Sans"/>
              </a:rPr>
              <a:t>/bandwidth</a:t>
            </a:r>
          </a:p>
        </p:txBody>
      </p:sp>
      <p:pic>
        <p:nvPicPr>
          <p:cNvPr id="5" name="Picture 4" descr="A picture containing text, computer, electronics, stereo&#10;&#10;Description automatically generated">
            <a:extLst>
              <a:ext uri="{FF2B5EF4-FFF2-40B4-BE49-F238E27FC236}">
                <a16:creationId xmlns:a16="http://schemas.microsoft.com/office/drawing/2014/main" id="{F0CBDD0F-737D-647C-3F5B-6AAFA463F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35" y="1249196"/>
            <a:ext cx="4865762" cy="15092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04D658-57AF-2EE9-B135-C18EF775A7EC}"/>
              </a:ext>
            </a:extLst>
          </p:cNvPr>
          <p:cNvSpPr/>
          <p:nvPr/>
        </p:nvSpPr>
        <p:spPr>
          <a:xfrm>
            <a:off x="9071811" y="1515979"/>
            <a:ext cx="372979" cy="1753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E9AFD-5389-24A4-AA08-4C80A03118AF}"/>
              </a:ext>
            </a:extLst>
          </p:cNvPr>
          <p:cNvSpPr txBox="1"/>
          <p:nvPr/>
        </p:nvSpPr>
        <p:spPr>
          <a:xfrm>
            <a:off x="6981835" y="3035417"/>
            <a:ext cx="486576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Час, протягом якого один автомобіль переїде від А до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Б</a:t>
            </a:r>
            <a:r>
              <a:rPr lang="ru-RU" dirty="0">
                <a:solidFill>
                  <a:schemeClr val="bg1"/>
                </a:solidFill>
                <a:latin typeface="YouTube Sans"/>
              </a:rPr>
              <a:t>, є латентність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FFE9E-BD06-1494-1774-52DCEA814701}"/>
              </a:ext>
            </a:extLst>
          </p:cNvPr>
          <p:cNvSpPr/>
          <p:nvPr/>
        </p:nvSpPr>
        <p:spPr>
          <a:xfrm>
            <a:off x="6981836" y="1461837"/>
            <a:ext cx="4865762" cy="6376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F597D-AC8C-52D2-A0E0-F415E13D3160}"/>
              </a:ext>
            </a:extLst>
          </p:cNvPr>
          <p:cNvSpPr txBox="1"/>
          <p:nvPr/>
        </p:nvSpPr>
        <p:spPr>
          <a:xfrm>
            <a:off x="6981835" y="3874550"/>
            <a:ext cx="4865762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ouTube Sans"/>
              </a:rPr>
              <a:t>Середня кількість автомобілів, які переїжджають від А до Б, є пропускною здатністю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87C3B-F6AF-5C53-EC2F-66F089ADF699}"/>
              </a:ext>
            </a:extLst>
          </p:cNvPr>
          <p:cNvSpPr txBox="1"/>
          <p:nvPr/>
        </p:nvSpPr>
        <p:spPr>
          <a:xfrm>
            <a:off x="6669004" y="1603057"/>
            <a:ext cx="32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atin typeface="YouTube Sans"/>
              </a:rPr>
              <a:t>Б</a:t>
            </a:r>
            <a:endParaRPr lang="en-US" sz="2400" b="1" dirty="0"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BBA2A-19C5-C72B-604D-E177B55556BA}"/>
              </a:ext>
            </a:extLst>
          </p:cNvPr>
          <p:cNvSpPr txBox="1"/>
          <p:nvPr/>
        </p:nvSpPr>
        <p:spPr>
          <a:xfrm>
            <a:off x="11816862" y="1644135"/>
            <a:ext cx="32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atin typeface="YouTube Sans"/>
              </a:rPr>
              <a:t>А</a:t>
            </a:r>
            <a:endParaRPr lang="en-US" sz="2400" b="1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5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8024</TotalTime>
  <Words>3736</Words>
  <Application>Microsoft Office PowerPoint</Application>
  <PresentationFormat>Widescreen</PresentationFormat>
  <Paragraphs>490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Cambria Math</vt:lpstr>
      <vt:lpstr>Century Schoolbook</vt:lpstr>
      <vt:lpstr>Consolas</vt:lpstr>
      <vt:lpstr>Wingdings 2</vt:lpstr>
      <vt:lpstr>YouTube Sans</vt:lpstr>
      <vt:lpstr>View</vt:lpstr>
      <vt:lpstr>Оптимізація</vt:lpstr>
      <vt:lpstr>Чому оптимізувати?</vt:lpstr>
      <vt:lpstr>Стратегії оптимізації</vt:lpstr>
      <vt:lpstr>Мова Асемблера</vt:lpstr>
      <vt:lpstr>Мова Асемблера</vt:lpstr>
      <vt:lpstr>Мова Асемблера - Регістри</vt:lpstr>
      <vt:lpstr>Мова Асемблера – Стек Викликів</vt:lpstr>
      <vt:lpstr>Мова Асемблера – Стек Викликів</vt:lpstr>
      <vt:lpstr>Терміни Оптимізації</vt:lpstr>
      <vt:lpstr>Модель комп’ютерного виконання </vt:lpstr>
      <vt:lpstr>Інструменти профілювання</vt:lpstr>
      <vt:lpstr>Інструменти профілювання</vt:lpstr>
      <vt:lpstr>Queue Live Coding</vt:lpstr>
      <vt:lpstr>Результат Профілювання</vt:lpstr>
      <vt:lpstr>Конвеєр команд</vt:lpstr>
      <vt:lpstr>Немає конвеєра команд</vt:lpstr>
      <vt:lpstr>Конвеєр команд</vt:lpstr>
      <vt:lpstr>Стадії конвеєра – залежності виконання</vt:lpstr>
      <vt:lpstr>Стадії конвеєра – залежності виконання </vt:lpstr>
      <vt:lpstr>Стадії конвеєра – затримки латентності</vt:lpstr>
      <vt:lpstr>Стадії конвеєра</vt:lpstr>
      <vt:lpstr>Стадії конвеєра – переходи</vt:lpstr>
      <vt:lpstr>Стадії конвеєра – переходи</vt:lpstr>
      <vt:lpstr>Стадії конвеєра – переходи</vt:lpstr>
      <vt:lpstr>Оптимізація коду</vt:lpstr>
      <vt:lpstr>Попереднє обчислення</vt:lpstr>
      <vt:lpstr>Queue Live Coding</vt:lpstr>
      <vt:lpstr>Попереднє обчислення</vt:lpstr>
      <vt:lpstr>Оптимізація реберних рівнянь</vt:lpstr>
      <vt:lpstr>Оптимізація реберних рівнянь</vt:lpstr>
      <vt:lpstr>Оптимізація реберних рівнянь - DiffХ</vt:lpstr>
      <vt:lpstr>Оптимізація реберних рівнянь - DiffХ</vt:lpstr>
      <vt:lpstr>Оптимізація реберних рівнянь - DiffХ</vt:lpstr>
      <vt:lpstr>Оптимізація реберних рівнянь - DiffY</vt:lpstr>
      <vt:lpstr>Оптимізація реберних рівнянь - DiffY</vt:lpstr>
      <vt:lpstr>Оптимізація реберних рівнянь - DiffY</vt:lpstr>
      <vt:lpstr>Queue Live Coding</vt:lpstr>
      <vt:lpstr>Кеш</vt:lpstr>
      <vt:lpstr>Кеш</vt:lpstr>
      <vt:lpstr>Кеш</vt:lpstr>
      <vt:lpstr>Кеш</vt:lpstr>
      <vt:lpstr>Кеш</vt:lpstr>
      <vt:lpstr>Кеш</vt:lpstr>
      <vt:lpstr>Queue Live Coding</vt:lpstr>
      <vt:lpstr>Додаткові Недокінчені Слайди</vt:lpstr>
      <vt:lpstr>Back Face Culling</vt:lpstr>
      <vt:lpstr>Обмеження профайлера</vt:lpstr>
      <vt:lpstr>Loop Unrolling/Розмотування Циклу</vt:lpstr>
      <vt:lpstr>Зменшення умовних переходів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Rasterization</dc:title>
  <dc:creator>Szlachtycz, Ihor</dc:creator>
  <cp:lastModifiedBy>Michael Smith</cp:lastModifiedBy>
  <cp:revision>27</cp:revision>
  <dcterms:created xsi:type="dcterms:W3CDTF">2022-06-14T01:17:22Z</dcterms:created>
  <dcterms:modified xsi:type="dcterms:W3CDTF">2023-04-18T17:09:38Z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2022-06-14T01:17:30Z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97fa61d7-6a96-46c5-9141-9f5f080051d6</vt:lpwstr>
  </property>
  <property fmtid="{D5CDD505-2E9C-101B-9397-08002B2CF9AE}" pid="10" name="MSIP_Label_64e4cbe8-b4f6-45dc-bcba-6123dfd2d8bf_ContentBits">
    <vt:lpwstr>0</vt:lpwstr>
  </property>
</Properties>
</file>